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700" r:id="rId4"/>
  </p:sldMasterIdLst>
  <p:notesMasterIdLst>
    <p:notesMasterId r:id="rId26"/>
  </p:notesMasterIdLst>
  <p:sldIdLst>
    <p:sldId id="1387" r:id="rId5"/>
    <p:sldId id="1340" r:id="rId6"/>
    <p:sldId id="286" r:id="rId7"/>
    <p:sldId id="1390" r:id="rId8"/>
    <p:sldId id="1367" r:id="rId9"/>
    <p:sldId id="281" r:id="rId10"/>
    <p:sldId id="1380" r:id="rId11"/>
    <p:sldId id="1369" r:id="rId12"/>
    <p:sldId id="1385" r:id="rId13"/>
    <p:sldId id="1376" r:id="rId14"/>
    <p:sldId id="1386" r:id="rId15"/>
    <p:sldId id="1391" r:id="rId16"/>
    <p:sldId id="1389" r:id="rId17"/>
    <p:sldId id="1394" r:id="rId18"/>
    <p:sldId id="1393" r:id="rId19"/>
    <p:sldId id="1377" r:id="rId20"/>
    <p:sldId id="1379" r:id="rId21"/>
    <p:sldId id="1378" r:id="rId22"/>
    <p:sldId id="284" r:id="rId23"/>
    <p:sldId id="261" r:id="rId24"/>
    <p:sldId id="13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28E"/>
    <a:srgbClr val="004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42F4B7-4990-4896-BE43-8B266D6A36DB}" v="6" dt="2023-03-24T17:29:04.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43" autoAdjust="0"/>
    <p:restoredTop sz="96327"/>
  </p:normalViewPr>
  <p:slideViewPr>
    <p:cSldViewPr snapToGrid="0">
      <p:cViewPr varScale="1">
        <p:scale>
          <a:sx n="123" d="100"/>
          <a:sy n="123" d="100"/>
        </p:scale>
        <p:origin x="1064" y="192"/>
      </p:cViewPr>
      <p:guideLst/>
    </p:cSldViewPr>
  </p:slideViewPr>
  <p:notesTextViewPr>
    <p:cViewPr>
      <p:scale>
        <a:sx n="1" d="1"/>
        <a:sy n="1" d="1"/>
      </p:scale>
      <p:origin x="0" y="0"/>
    </p:cViewPr>
  </p:notesTextViewPr>
  <p:notesViewPr>
    <p:cSldViewPr snapToGrid="0">
      <p:cViewPr>
        <p:scale>
          <a:sx n="152" d="100"/>
          <a:sy n="152" d="100"/>
        </p:scale>
        <p:origin x="3640" y="-70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Ramsey" userId="e0fbd09b-4c7d-48f7-a074-8f5da7da076f" providerId="ADAL" clId="{6A42F4B7-4990-4896-BE43-8B266D6A36DB}"/>
    <pc:docChg chg="custSel delSld modSld">
      <pc:chgData name="Michael Ramsey" userId="e0fbd09b-4c7d-48f7-a074-8f5da7da076f" providerId="ADAL" clId="{6A42F4B7-4990-4896-BE43-8B266D6A36DB}" dt="2023-03-24T17:29:07.430" v="5" actId="47"/>
      <pc:docMkLst>
        <pc:docMk/>
      </pc:docMkLst>
      <pc:sldChg chg="del">
        <pc:chgData name="Michael Ramsey" userId="e0fbd09b-4c7d-48f7-a074-8f5da7da076f" providerId="ADAL" clId="{6A42F4B7-4990-4896-BE43-8B266D6A36DB}" dt="2023-03-24T17:29:07.430" v="5" actId="47"/>
        <pc:sldMkLst>
          <pc:docMk/>
          <pc:sldMk cId="0" sldId="338"/>
        </pc:sldMkLst>
      </pc:sldChg>
      <pc:sldChg chg="modSp mod">
        <pc:chgData name="Michael Ramsey" userId="e0fbd09b-4c7d-48f7-a074-8f5da7da076f" providerId="ADAL" clId="{6A42F4B7-4990-4896-BE43-8B266D6A36DB}" dt="2023-03-24T17:23:04.132" v="4" actId="20578"/>
        <pc:sldMkLst>
          <pc:docMk/>
          <pc:sldMk cId="311861271" sldId="1377"/>
        </pc:sldMkLst>
        <pc:spChg chg="mod">
          <ac:chgData name="Michael Ramsey" userId="e0fbd09b-4c7d-48f7-a074-8f5da7da076f" providerId="ADAL" clId="{6A42F4B7-4990-4896-BE43-8B266D6A36DB}" dt="2023-03-24T17:23:04.132" v="4" actId="20578"/>
          <ac:spMkLst>
            <pc:docMk/>
            <pc:sldMk cId="311861271" sldId="1377"/>
            <ac:spMk id="10" creationId="{B0EF87B8-85CD-93F6-91FD-48E0A37492FE}"/>
          </ac:spMkLst>
        </pc:spChg>
      </pc:sldChg>
      <pc:sldChg chg="modSp mod">
        <pc:chgData name="Michael Ramsey" userId="e0fbd09b-4c7d-48f7-a074-8f5da7da076f" providerId="ADAL" clId="{6A42F4B7-4990-4896-BE43-8B266D6A36DB}" dt="2022-07-13T16:43:18.481" v="0" actId="27636"/>
        <pc:sldMkLst>
          <pc:docMk/>
          <pc:sldMk cId="2317446435" sldId="1386"/>
        </pc:sldMkLst>
        <pc:spChg chg="mod">
          <ac:chgData name="Michael Ramsey" userId="e0fbd09b-4c7d-48f7-a074-8f5da7da076f" providerId="ADAL" clId="{6A42F4B7-4990-4896-BE43-8B266D6A36DB}" dt="2022-07-13T16:43:18.481" v="0" actId="27636"/>
          <ac:spMkLst>
            <pc:docMk/>
            <pc:sldMk cId="2317446435" sldId="1386"/>
            <ac:spMk id="16" creationId="{28531CF6-ABC4-4106-96F4-11054CD57467}"/>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hyperlink" Target="https://www.scouting.org/resources/online-registration/" TargetMode="External"/><Relationship Id="rId1" Type="http://schemas.openxmlformats.org/officeDocument/2006/relationships/hyperlink" Target="https://scouting.webdamdb.com/bp/"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www.scouting.org/resources/online-registration/" TargetMode="External"/><Relationship Id="rId1" Type="http://schemas.openxmlformats.org/officeDocument/2006/relationships/hyperlink" Target="https://scouting.webdamdb.com/bp/"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181AEF-7508-46C5-847D-4C72ECE408A0}"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BD828999-E009-4F0D-9527-319686FD33BD}">
      <dgm:prSet/>
      <dgm:spPr/>
      <dgm:t>
        <a:bodyPr/>
        <a:lstStyle/>
        <a:p>
          <a:r>
            <a:rPr lang="en-US" b="1" dirty="0"/>
            <a:t>Add a Great Image or Video </a:t>
          </a:r>
          <a:br>
            <a:rPr lang="en-US" dirty="0"/>
          </a:br>
          <a:r>
            <a:rPr lang="en-US" dirty="0"/>
            <a:t>A picture or video is worth a thousand words, so be sure to add a photo, logo, or video to your invite. Looking for photos? </a:t>
          </a:r>
          <a:r>
            <a:rPr lang="en-US" dirty="0">
              <a:hlinkClick xmlns:r="http://schemas.openxmlformats.org/officeDocument/2006/relationships" r:id="rId1"/>
            </a:rPr>
            <a:t>The BSA Brand Center has everything you need.</a:t>
          </a:r>
          <a:endParaRPr lang="en-US" dirty="0"/>
        </a:p>
      </dgm:t>
    </dgm:pt>
    <dgm:pt modelId="{D5E5A40B-1C2B-4614-8344-4DFC687D625D}" type="parTrans" cxnId="{04FD28EA-2DAC-4F00-8A3D-960438D98DD5}">
      <dgm:prSet/>
      <dgm:spPr/>
      <dgm:t>
        <a:bodyPr/>
        <a:lstStyle/>
        <a:p>
          <a:endParaRPr lang="en-US"/>
        </a:p>
      </dgm:t>
    </dgm:pt>
    <dgm:pt modelId="{9459F0B1-8FB2-4FB2-BCBE-C6EA00A4F69A}" type="sibTrans" cxnId="{04FD28EA-2DAC-4F00-8A3D-960438D98DD5}">
      <dgm:prSet phldrT="1" phldr="0"/>
      <dgm:spPr/>
      <dgm:t>
        <a:bodyPr/>
        <a:lstStyle/>
        <a:p>
          <a:r>
            <a:rPr lang="en-US"/>
            <a:t>1</a:t>
          </a:r>
        </a:p>
      </dgm:t>
    </dgm:pt>
    <dgm:pt modelId="{EBC38EE7-6471-444C-99AC-FB167140D7C3}">
      <dgm:prSet/>
      <dgm:spPr/>
      <dgm:t>
        <a:bodyPr/>
        <a:lstStyle/>
        <a:p>
          <a:r>
            <a:rPr lang="en-US" b="1" dirty="0"/>
            <a:t>Write a Compelling Description. </a:t>
          </a:r>
          <a:br>
            <a:rPr lang="en-US" b="1" dirty="0"/>
          </a:br>
          <a:r>
            <a:rPr lang="en-US" dirty="0"/>
            <a:t>Tell people why they should attend and any information about your Scouting unit or event</a:t>
          </a:r>
          <a:r>
            <a:rPr lang="en-US" b="1" dirty="0"/>
            <a:t>. </a:t>
          </a:r>
          <a:endParaRPr lang="en-US" dirty="0"/>
        </a:p>
      </dgm:t>
    </dgm:pt>
    <dgm:pt modelId="{1472E47B-96BA-41A4-92A5-D4F6ED0912EE}" type="parTrans" cxnId="{BB35F13C-413D-4CF6-B7FE-CB68754BB831}">
      <dgm:prSet/>
      <dgm:spPr/>
      <dgm:t>
        <a:bodyPr/>
        <a:lstStyle/>
        <a:p>
          <a:endParaRPr lang="en-US"/>
        </a:p>
      </dgm:t>
    </dgm:pt>
    <dgm:pt modelId="{05C4A595-6EA5-4193-BA23-9547E88391EF}" type="sibTrans" cxnId="{BB35F13C-413D-4CF6-B7FE-CB68754BB831}">
      <dgm:prSet phldrT="2" phldr="0"/>
      <dgm:spPr/>
      <dgm:t>
        <a:bodyPr/>
        <a:lstStyle/>
        <a:p>
          <a:r>
            <a:rPr lang="en-US"/>
            <a:t>2</a:t>
          </a:r>
        </a:p>
      </dgm:t>
    </dgm:pt>
    <dgm:pt modelId="{27A47B38-3377-4F0B-BF15-F9CA5B4766F3}">
      <dgm:prSet/>
      <dgm:spPr/>
      <dgm:t>
        <a:bodyPr/>
        <a:lstStyle/>
        <a:p>
          <a:r>
            <a:rPr lang="en-US" b="1" dirty="0"/>
            <a:t>Include your unit’s registration URL.  </a:t>
          </a:r>
          <a:r>
            <a:rPr lang="en-US" b="0" dirty="0"/>
            <a:t>Make it easy for  people can register immediately</a:t>
          </a:r>
          <a:r>
            <a:rPr lang="en-US" dirty="0"/>
            <a:t>.</a:t>
          </a:r>
          <a:r>
            <a:rPr lang="en-US" b="1" dirty="0"/>
            <a:t> </a:t>
          </a:r>
          <a:r>
            <a:rPr lang="en-US" b="0" dirty="0">
              <a:hlinkClick xmlns:r="http://schemas.openxmlformats.org/officeDocument/2006/relationships" r:id="rId2"/>
            </a:rPr>
            <a:t>Find out more about how to find and use your unit’s registration URL.</a:t>
          </a:r>
          <a:endParaRPr lang="en-US" b="0" dirty="0"/>
        </a:p>
      </dgm:t>
    </dgm:pt>
    <dgm:pt modelId="{6EE1C684-78F0-44AD-863D-C335874523B0}" type="parTrans" cxnId="{203B4EBB-6502-4D49-A866-455938ADD5D7}">
      <dgm:prSet/>
      <dgm:spPr/>
      <dgm:t>
        <a:bodyPr/>
        <a:lstStyle/>
        <a:p>
          <a:endParaRPr lang="en-US"/>
        </a:p>
      </dgm:t>
    </dgm:pt>
    <dgm:pt modelId="{B326795B-3478-4F71-81CB-8E40F027DF9E}" type="sibTrans" cxnId="{203B4EBB-6502-4D49-A866-455938ADD5D7}">
      <dgm:prSet phldrT="3" phldr="0"/>
      <dgm:spPr/>
      <dgm:t>
        <a:bodyPr/>
        <a:lstStyle/>
        <a:p>
          <a:r>
            <a:rPr lang="en-US"/>
            <a:t>3</a:t>
          </a:r>
        </a:p>
      </dgm:t>
    </dgm:pt>
    <dgm:pt modelId="{D626AB45-232A-5F42-AA68-535DF4A11396}" type="pres">
      <dgm:prSet presAssocID="{A8181AEF-7508-46C5-847D-4C72ECE408A0}" presName="linearFlow" presStyleCnt="0">
        <dgm:presLayoutVars>
          <dgm:dir/>
          <dgm:animLvl val="lvl"/>
          <dgm:resizeHandles val="exact"/>
        </dgm:presLayoutVars>
      </dgm:prSet>
      <dgm:spPr/>
    </dgm:pt>
    <dgm:pt modelId="{9B2CE943-BB92-9E47-A6C6-3B449C8C0CA9}" type="pres">
      <dgm:prSet presAssocID="{BD828999-E009-4F0D-9527-319686FD33BD}" presName="compositeNode" presStyleCnt="0"/>
      <dgm:spPr/>
    </dgm:pt>
    <dgm:pt modelId="{58C1CF06-F2D8-8E45-894D-75F7770531F9}" type="pres">
      <dgm:prSet presAssocID="{BD828999-E009-4F0D-9527-319686FD33BD}" presName="parTx" presStyleLbl="node1" presStyleIdx="0" presStyleCnt="0">
        <dgm:presLayoutVars>
          <dgm:chMax val="0"/>
          <dgm:chPref val="0"/>
          <dgm:bulletEnabled val="1"/>
        </dgm:presLayoutVars>
      </dgm:prSet>
      <dgm:spPr/>
    </dgm:pt>
    <dgm:pt modelId="{4D05DACC-480A-A64D-86D7-8B4A290D0099}" type="pres">
      <dgm:prSet presAssocID="{BD828999-E009-4F0D-9527-319686FD33BD}" presName="parSh" presStyleCnt="0"/>
      <dgm:spPr/>
    </dgm:pt>
    <dgm:pt modelId="{8E8843E7-C5A5-414E-9B78-25C82DB28F21}" type="pres">
      <dgm:prSet presAssocID="{BD828999-E009-4F0D-9527-319686FD33BD}" presName="lineNode" presStyleLbl="alignAccFollowNode1" presStyleIdx="0" presStyleCnt="9"/>
      <dgm:spPr/>
    </dgm:pt>
    <dgm:pt modelId="{512E33C0-77B4-4440-8280-F97CC32C000D}" type="pres">
      <dgm:prSet presAssocID="{BD828999-E009-4F0D-9527-319686FD33BD}" presName="lineArrowNode" presStyleLbl="alignAccFollowNode1" presStyleIdx="1" presStyleCnt="9"/>
      <dgm:spPr/>
    </dgm:pt>
    <dgm:pt modelId="{6FE091EF-67B7-8D42-9242-27CAE0E3389D}" type="pres">
      <dgm:prSet presAssocID="{9459F0B1-8FB2-4FB2-BCBE-C6EA00A4F69A}" presName="sibTransNodeCircle" presStyleLbl="alignNode1" presStyleIdx="0" presStyleCnt="3">
        <dgm:presLayoutVars>
          <dgm:chMax val="0"/>
          <dgm:bulletEnabled/>
        </dgm:presLayoutVars>
      </dgm:prSet>
      <dgm:spPr/>
    </dgm:pt>
    <dgm:pt modelId="{65BD032D-E811-F047-A3B6-E07542C5F267}" type="pres">
      <dgm:prSet presAssocID="{9459F0B1-8FB2-4FB2-BCBE-C6EA00A4F69A}" presName="spacerBetweenCircleAndCallout" presStyleCnt="0">
        <dgm:presLayoutVars/>
      </dgm:prSet>
      <dgm:spPr/>
    </dgm:pt>
    <dgm:pt modelId="{34C64083-D501-C04C-9185-D2D75717A688}" type="pres">
      <dgm:prSet presAssocID="{BD828999-E009-4F0D-9527-319686FD33BD}" presName="nodeText" presStyleLbl="alignAccFollowNode1" presStyleIdx="2" presStyleCnt="9">
        <dgm:presLayoutVars>
          <dgm:bulletEnabled val="1"/>
        </dgm:presLayoutVars>
      </dgm:prSet>
      <dgm:spPr/>
    </dgm:pt>
    <dgm:pt modelId="{7F8C9621-C1A8-A74B-814E-B76596797E0C}" type="pres">
      <dgm:prSet presAssocID="{9459F0B1-8FB2-4FB2-BCBE-C6EA00A4F69A}" presName="sibTransComposite" presStyleCnt="0"/>
      <dgm:spPr/>
    </dgm:pt>
    <dgm:pt modelId="{1DCC91E9-62AC-954E-A772-DDCE7CB64F3E}" type="pres">
      <dgm:prSet presAssocID="{EBC38EE7-6471-444C-99AC-FB167140D7C3}" presName="compositeNode" presStyleCnt="0"/>
      <dgm:spPr/>
    </dgm:pt>
    <dgm:pt modelId="{ABB470B2-18B8-2A41-84B9-421EE81EB06E}" type="pres">
      <dgm:prSet presAssocID="{EBC38EE7-6471-444C-99AC-FB167140D7C3}" presName="parTx" presStyleLbl="node1" presStyleIdx="0" presStyleCnt="0">
        <dgm:presLayoutVars>
          <dgm:chMax val="0"/>
          <dgm:chPref val="0"/>
          <dgm:bulletEnabled val="1"/>
        </dgm:presLayoutVars>
      </dgm:prSet>
      <dgm:spPr/>
    </dgm:pt>
    <dgm:pt modelId="{2F1063EA-49D9-854C-B559-61925374E341}" type="pres">
      <dgm:prSet presAssocID="{EBC38EE7-6471-444C-99AC-FB167140D7C3}" presName="parSh" presStyleCnt="0"/>
      <dgm:spPr/>
    </dgm:pt>
    <dgm:pt modelId="{75A7C9CB-5678-EB4B-A26A-1B962A0568C3}" type="pres">
      <dgm:prSet presAssocID="{EBC38EE7-6471-444C-99AC-FB167140D7C3}" presName="lineNode" presStyleLbl="alignAccFollowNode1" presStyleIdx="3" presStyleCnt="9"/>
      <dgm:spPr/>
    </dgm:pt>
    <dgm:pt modelId="{251A746A-F40F-0446-8DAE-A94D9215D75B}" type="pres">
      <dgm:prSet presAssocID="{EBC38EE7-6471-444C-99AC-FB167140D7C3}" presName="lineArrowNode" presStyleLbl="alignAccFollowNode1" presStyleIdx="4" presStyleCnt="9"/>
      <dgm:spPr/>
    </dgm:pt>
    <dgm:pt modelId="{1ACA6B80-6B8A-3448-A94C-D800B4F14F0B}" type="pres">
      <dgm:prSet presAssocID="{05C4A595-6EA5-4193-BA23-9547E88391EF}" presName="sibTransNodeCircle" presStyleLbl="alignNode1" presStyleIdx="1" presStyleCnt="3">
        <dgm:presLayoutVars>
          <dgm:chMax val="0"/>
          <dgm:bulletEnabled/>
        </dgm:presLayoutVars>
      </dgm:prSet>
      <dgm:spPr/>
    </dgm:pt>
    <dgm:pt modelId="{0929C1AD-1777-2547-8C6A-C0F1EAEEA1B7}" type="pres">
      <dgm:prSet presAssocID="{05C4A595-6EA5-4193-BA23-9547E88391EF}" presName="spacerBetweenCircleAndCallout" presStyleCnt="0">
        <dgm:presLayoutVars/>
      </dgm:prSet>
      <dgm:spPr/>
    </dgm:pt>
    <dgm:pt modelId="{0A87A97D-3D10-4241-B0AE-EB1534187B0F}" type="pres">
      <dgm:prSet presAssocID="{EBC38EE7-6471-444C-99AC-FB167140D7C3}" presName="nodeText" presStyleLbl="alignAccFollowNode1" presStyleIdx="5" presStyleCnt="9">
        <dgm:presLayoutVars>
          <dgm:bulletEnabled val="1"/>
        </dgm:presLayoutVars>
      </dgm:prSet>
      <dgm:spPr/>
    </dgm:pt>
    <dgm:pt modelId="{6BD49891-58B4-2C4C-821F-8E9179CA7279}" type="pres">
      <dgm:prSet presAssocID="{05C4A595-6EA5-4193-BA23-9547E88391EF}" presName="sibTransComposite" presStyleCnt="0"/>
      <dgm:spPr/>
    </dgm:pt>
    <dgm:pt modelId="{EB52C377-44FF-364F-B24A-9FAC58795660}" type="pres">
      <dgm:prSet presAssocID="{27A47B38-3377-4F0B-BF15-F9CA5B4766F3}" presName="compositeNode" presStyleCnt="0"/>
      <dgm:spPr/>
    </dgm:pt>
    <dgm:pt modelId="{2269A9D5-F061-0B4F-A06D-099669F39F2F}" type="pres">
      <dgm:prSet presAssocID="{27A47B38-3377-4F0B-BF15-F9CA5B4766F3}" presName="parTx" presStyleLbl="node1" presStyleIdx="0" presStyleCnt="0">
        <dgm:presLayoutVars>
          <dgm:chMax val="0"/>
          <dgm:chPref val="0"/>
          <dgm:bulletEnabled val="1"/>
        </dgm:presLayoutVars>
      </dgm:prSet>
      <dgm:spPr/>
    </dgm:pt>
    <dgm:pt modelId="{34531D55-E617-B94B-B7B2-EB53036C4F1C}" type="pres">
      <dgm:prSet presAssocID="{27A47B38-3377-4F0B-BF15-F9CA5B4766F3}" presName="parSh" presStyleCnt="0"/>
      <dgm:spPr/>
    </dgm:pt>
    <dgm:pt modelId="{C4BB885C-15CC-F344-8DDC-2BAAEFFE73D4}" type="pres">
      <dgm:prSet presAssocID="{27A47B38-3377-4F0B-BF15-F9CA5B4766F3}" presName="lineNode" presStyleLbl="alignAccFollowNode1" presStyleIdx="6" presStyleCnt="9"/>
      <dgm:spPr/>
    </dgm:pt>
    <dgm:pt modelId="{5B0C09AB-9BEE-0F40-8125-6653C6F0228C}" type="pres">
      <dgm:prSet presAssocID="{27A47B38-3377-4F0B-BF15-F9CA5B4766F3}" presName="lineArrowNode" presStyleLbl="alignAccFollowNode1" presStyleIdx="7" presStyleCnt="9"/>
      <dgm:spPr/>
    </dgm:pt>
    <dgm:pt modelId="{97981AC4-61EF-474C-8220-66EC6BED58F6}" type="pres">
      <dgm:prSet presAssocID="{B326795B-3478-4F71-81CB-8E40F027DF9E}" presName="sibTransNodeCircle" presStyleLbl="alignNode1" presStyleIdx="2" presStyleCnt="3">
        <dgm:presLayoutVars>
          <dgm:chMax val="0"/>
          <dgm:bulletEnabled/>
        </dgm:presLayoutVars>
      </dgm:prSet>
      <dgm:spPr/>
    </dgm:pt>
    <dgm:pt modelId="{699D9E09-D894-4543-8537-9C3FB02C06F3}" type="pres">
      <dgm:prSet presAssocID="{B326795B-3478-4F71-81CB-8E40F027DF9E}" presName="spacerBetweenCircleAndCallout" presStyleCnt="0">
        <dgm:presLayoutVars/>
      </dgm:prSet>
      <dgm:spPr/>
    </dgm:pt>
    <dgm:pt modelId="{B4F11B09-5870-9B42-8096-2D8B6D22D875}" type="pres">
      <dgm:prSet presAssocID="{27A47B38-3377-4F0B-BF15-F9CA5B4766F3}" presName="nodeText" presStyleLbl="alignAccFollowNode1" presStyleIdx="8" presStyleCnt="9">
        <dgm:presLayoutVars>
          <dgm:bulletEnabled val="1"/>
        </dgm:presLayoutVars>
      </dgm:prSet>
      <dgm:spPr/>
    </dgm:pt>
  </dgm:ptLst>
  <dgm:cxnLst>
    <dgm:cxn modelId="{45BEE318-2BA0-D342-96AE-57974B6B1A13}" type="presOf" srcId="{05C4A595-6EA5-4193-BA23-9547E88391EF}" destId="{1ACA6B80-6B8A-3448-A94C-D800B4F14F0B}" srcOrd="0" destOrd="0" presId="urn:microsoft.com/office/officeart/2016/7/layout/LinearArrowProcessNumbered"/>
    <dgm:cxn modelId="{6807A635-D5A1-844B-8116-88EBCF08E5E3}" type="presOf" srcId="{EBC38EE7-6471-444C-99AC-FB167140D7C3}" destId="{0A87A97D-3D10-4241-B0AE-EB1534187B0F}" srcOrd="0" destOrd="0" presId="urn:microsoft.com/office/officeart/2016/7/layout/LinearArrowProcessNumbered"/>
    <dgm:cxn modelId="{BB35F13C-413D-4CF6-B7FE-CB68754BB831}" srcId="{A8181AEF-7508-46C5-847D-4C72ECE408A0}" destId="{EBC38EE7-6471-444C-99AC-FB167140D7C3}" srcOrd="1" destOrd="0" parTransId="{1472E47B-96BA-41A4-92A5-D4F6ED0912EE}" sibTransId="{05C4A595-6EA5-4193-BA23-9547E88391EF}"/>
    <dgm:cxn modelId="{36474857-F0DC-C14F-AD6D-043D87940ABC}" type="presOf" srcId="{9459F0B1-8FB2-4FB2-BCBE-C6EA00A4F69A}" destId="{6FE091EF-67B7-8D42-9242-27CAE0E3389D}" srcOrd="0" destOrd="0" presId="urn:microsoft.com/office/officeart/2016/7/layout/LinearArrowProcessNumbered"/>
    <dgm:cxn modelId="{87B88F8A-2B47-6645-BC0B-80A438486C07}" type="presOf" srcId="{B326795B-3478-4F71-81CB-8E40F027DF9E}" destId="{97981AC4-61EF-474C-8220-66EC6BED58F6}" srcOrd="0" destOrd="0" presId="urn:microsoft.com/office/officeart/2016/7/layout/LinearArrowProcessNumbered"/>
    <dgm:cxn modelId="{AF4A96B8-F780-584C-BE5C-7ABB5587CD62}" type="presOf" srcId="{27A47B38-3377-4F0B-BF15-F9CA5B4766F3}" destId="{B4F11B09-5870-9B42-8096-2D8B6D22D875}" srcOrd="0" destOrd="0" presId="urn:microsoft.com/office/officeart/2016/7/layout/LinearArrowProcessNumbered"/>
    <dgm:cxn modelId="{203B4EBB-6502-4D49-A866-455938ADD5D7}" srcId="{A8181AEF-7508-46C5-847D-4C72ECE408A0}" destId="{27A47B38-3377-4F0B-BF15-F9CA5B4766F3}" srcOrd="2" destOrd="0" parTransId="{6EE1C684-78F0-44AD-863D-C335874523B0}" sibTransId="{B326795B-3478-4F71-81CB-8E40F027DF9E}"/>
    <dgm:cxn modelId="{19A3E2BC-E9E9-4247-A09E-59B4240E2725}" type="presOf" srcId="{BD828999-E009-4F0D-9527-319686FD33BD}" destId="{34C64083-D501-C04C-9185-D2D75717A688}" srcOrd="0" destOrd="0" presId="urn:microsoft.com/office/officeart/2016/7/layout/LinearArrowProcessNumbered"/>
    <dgm:cxn modelId="{04FD28EA-2DAC-4F00-8A3D-960438D98DD5}" srcId="{A8181AEF-7508-46C5-847D-4C72ECE408A0}" destId="{BD828999-E009-4F0D-9527-319686FD33BD}" srcOrd="0" destOrd="0" parTransId="{D5E5A40B-1C2B-4614-8344-4DFC687D625D}" sibTransId="{9459F0B1-8FB2-4FB2-BCBE-C6EA00A4F69A}"/>
    <dgm:cxn modelId="{8EF782F6-C5FD-EE4D-8587-58AD8D9E1A14}" type="presOf" srcId="{A8181AEF-7508-46C5-847D-4C72ECE408A0}" destId="{D626AB45-232A-5F42-AA68-535DF4A11396}" srcOrd="0" destOrd="0" presId="urn:microsoft.com/office/officeart/2016/7/layout/LinearArrowProcessNumbered"/>
    <dgm:cxn modelId="{D51A3A90-A79F-ED4A-8609-7FE1184ED246}" type="presParOf" srcId="{D626AB45-232A-5F42-AA68-535DF4A11396}" destId="{9B2CE943-BB92-9E47-A6C6-3B449C8C0CA9}" srcOrd="0" destOrd="0" presId="urn:microsoft.com/office/officeart/2016/7/layout/LinearArrowProcessNumbered"/>
    <dgm:cxn modelId="{1958439C-7BFE-5348-BEF3-2EDF69BD86A3}" type="presParOf" srcId="{9B2CE943-BB92-9E47-A6C6-3B449C8C0CA9}" destId="{58C1CF06-F2D8-8E45-894D-75F7770531F9}" srcOrd="0" destOrd="0" presId="urn:microsoft.com/office/officeart/2016/7/layout/LinearArrowProcessNumbered"/>
    <dgm:cxn modelId="{8E878A61-C21A-9D4E-BC2B-F73E7FBE9B41}" type="presParOf" srcId="{9B2CE943-BB92-9E47-A6C6-3B449C8C0CA9}" destId="{4D05DACC-480A-A64D-86D7-8B4A290D0099}" srcOrd="1" destOrd="0" presId="urn:microsoft.com/office/officeart/2016/7/layout/LinearArrowProcessNumbered"/>
    <dgm:cxn modelId="{267856C0-A552-6645-B24A-8F19563C2696}" type="presParOf" srcId="{4D05DACC-480A-A64D-86D7-8B4A290D0099}" destId="{8E8843E7-C5A5-414E-9B78-25C82DB28F21}" srcOrd="0" destOrd="0" presId="urn:microsoft.com/office/officeart/2016/7/layout/LinearArrowProcessNumbered"/>
    <dgm:cxn modelId="{EF1C83C1-F377-E249-8EDB-87A224BF4690}" type="presParOf" srcId="{4D05DACC-480A-A64D-86D7-8B4A290D0099}" destId="{512E33C0-77B4-4440-8280-F97CC32C000D}" srcOrd="1" destOrd="0" presId="urn:microsoft.com/office/officeart/2016/7/layout/LinearArrowProcessNumbered"/>
    <dgm:cxn modelId="{9E39BAE5-3B08-5A48-AF89-17697BF582F3}" type="presParOf" srcId="{4D05DACC-480A-A64D-86D7-8B4A290D0099}" destId="{6FE091EF-67B7-8D42-9242-27CAE0E3389D}" srcOrd="2" destOrd="0" presId="urn:microsoft.com/office/officeart/2016/7/layout/LinearArrowProcessNumbered"/>
    <dgm:cxn modelId="{F7D8864B-A2DE-5A4B-8B99-B28560F4E0B0}" type="presParOf" srcId="{4D05DACC-480A-A64D-86D7-8B4A290D0099}" destId="{65BD032D-E811-F047-A3B6-E07542C5F267}" srcOrd="3" destOrd="0" presId="urn:microsoft.com/office/officeart/2016/7/layout/LinearArrowProcessNumbered"/>
    <dgm:cxn modelId="{7CF9C927-3051-A746-9EBF-72076FAA2BDF}" type="presParOf" srcId="{9B2CE943-BB92-9E47-A6C6-3B449C8C0CA9}" destId="{34C64083-D501-C04C-9185-D2D75717A688}" srcOrd="2" destOrd="0" presId="urn:microsoft.com/office/officeart/2016/7/layout/LinearArrowProcessNumbered"/>
    <dgm:cxn modelId="{7A302EA3-FA45-2C4B-AAC0-55D2EDDCA7A3}" type="presParOf" srcId="{D626AB45-232A-5F42-AA68-535DF4A11396}" destId="{7F8C9621-C1A8-A74B-814E-B76596797E0C}" srcOrd="1" destOrd="0" presId="urn:microsoft.com/office/officeart/2016/7/layout/LinearArrowProcessNumbered"/>
    <dgm:cxn modelId="{53755431-8282-594D-B522-17D85CB1DEE8}" type="presParOf" srcId="{D626AB45-232A-5F42-AA68-535DF4A11396}" destId="{1DCC91E9-62AC-954E-A772-DDCE7CB64F3E}" srcOrd="2" destOrd="0" presId="urn:microsoft.com/office/officeart/2016/7/layout/LinearArrowProcessNumbered"/>
    <dgm:cxn modelId="{215F200D-D5EC-4F45-95C1-265B7ACAF995}" type="presParOf" srcId="{1DCC91E9-62AC-954E-A772-DDCE7CB64F3E}" destId="{ABB470B2-18B8-2A41-84B9-421EE81EB06E}" srcOrd="0" destOrd="0" presId="urn:microsoft.com/office/officeart/2016/7/layout/LinearArrowProcessNumbered"/>
    <dgm:cxn modelId="{D2CB91E9-E939-994A-9311-0E401EEE0CD1}" type="presParOf" srcId="{1DCC91E9-62AC-954E-A772-DDCE7CB64F3E}" destId="{2F1063EA-49D9-854C-B559-61925374E341}" srcOrd="1" destOrd="0" presId="urn:microsoft.com/office/officeart/2016/7/layout/LinearArrowProcessNumbered"/>
    <dgm:cxn modelId="{3BB4ECD9-80D4-9D4E-BF17-39C42A654FD5}" type="presParOf" srcId="{2F1063EA-49D9-854C-B559-61925374E341}" destId="{75A7C9CB-5678-EB4B-A26A-1B962A0568C3}" srcOrd="0" destOrd="0" presId="urn:microsoft.com/office/officeart/2016/7/layout/LinearArrowProcessNumbered"/>
    <dgm:cxn modelId="{B1368FD5-1831-0446-9060-6C8DFB65CC53}" type="presParOf" srcId="{2F1063EA-49D9-854C-B559-61925374E341}" destId="{251A746A-F40F-0446-8DAE-A94D9215D75B}" srcOrd="1" destOrd="0" presId="urn:microsoft.com/office/officeart/2016/7/layout/LinearArrowProcessNumbered"/>
    <dgm:cxn modelId="{EFC50D99-950D-FD4C-B8BE-2B576D9DDFE4}" type="presParOf" srcId="{2F1063EA-49D9-854C-B559-61925374E341}" destId="{1ACA6B80-6B8A-3448-A94C-D800B4F14F0B}" srcOrd="2" destOrd="0" presId="urn:microsoft.com/office/officeart/2016/7/layout/LinearArrowProcessNumbered"/>
    <dgm:cxn modelId="{B1A8985E-F534-FD4A-8A66-2EB545C9E1FD}" type="presParOf" srcId="{2F1063EA-49D9-854C-B559-61925374E341}" destId="{0929C1AD-1777-2547-8C6A-C0F1EAEEA1B7}" srcOrd="3" destOrd="0" presId="urn:microsoft.com/office/officeart/2016/7/layout/LinearArrowProcessNumbered"/>
    <dgm:cxn modelId="{0FAD901D-3B41-7E41-95B1-60799CA7DFBF}" type="presParOf" srcId="{1DCC91E9-62AC-954E-A772-DDCE7CB64F3E}" destId="{0A87A97D-3D10-4241-B0AE-EB1534187B0F}" srcOrd="2" destOrd="0" presId="urn:microsoft.com/office/officeart/2016/7/layout/LinearArrowProcessNumbered"/>
    <dgm:cxn modelId="{4ABD822D-45C0-224A-A2A2-51CB404CF413}" type="presParOf" srcId="{D626AB45-232A-5F42-AA68-535DF4A11396}" destId="{6BD49891-58B4-2C4C-821F-8E9179CA7279}" srcOrd="3" destOrd="0" presId="urn:microsoft.com/office/officeart/2016/7/layout/LinearArrowProcessNumbered"/>
    <dgm:cxn modelId="{243810F1-18BF-CE4A-BB7D-11E177736F0A}" type="presParOf" srcId="{D626AB45-232A-5F42-AA68-535DF4A11396}" destId="{EB52C377-44FF-364F-B24A-9FAC58795660}" srcOrd="4" destOrd="0" presId="urn:microsoft.com/office/officeart/2016/7/layout/LinearArrowProcessNumbered"/>
    <dgm:cxn modelId="{C00A2283-059E-DB4A-8DA1-EEA78718800A}" type="presParOf" srcId="{EB52C377-44FF-364F-B24A-9FAC58795660}" destId="{2269A9D5-F061-0B4F-A06D-099669F39F2F}" srcOrd="0" destOrd="0" presId="urn:microsoft.com/office/officeart/2016/7/layout/LinearArrowProcessNumbered"/>
    <dgm:cxn modelId="{85563D35-55EE-ED44-B78C-B1B09E3588CB}" type="presParOf" srcId="{EB52C377-44FF-364F-B24A-9FAC58795660}" destId="{34531D55-E617-B94B-B7B2-EB53036C4F1C}" srcOrd="1" destOrd="0" presId="urn:microsoft.com/office/officeart/2016/7/layout/LinearArrowProcessNumbered"/>
    <dgm:cxn modelId="{C2647B9C-4888-044E-A8EE-24E09D5FEBDD}" type="presParOf" srcId="{34531D55-E617-B94B-B7B2-EB53036C4F1C}" destId="{C4BB885C-15CC-F344-8DDC-2BAAEFFE73D4}" srcOrd="0" destOrd="0" presId="urn:microsoft.com/office/officeart/2016/7/layout/LinearArrowProcessNumbered"/>
    <dgm:cxn modelId="{77D0FE58-F30C-964B-B2A4-C9D369C36316}" type="presParOf" srcId="{34531D55-E617-B94B-B7B2-EB53036C4F1C}" destId="{5B0C09AB-9BEE-0F40-8125-6653C6F0228C}" srcOrd="1" destOrd="0" presId="urn:microsoft.com/office/officeart/2016/7/layout/LinearArrowProcessNumbered"/>
    <dgm:cxn modelId="{8ABB1264-847A-3B44-8D25-39059EEE8391}" type="presParOf" srcId="{34531D55-E617-B94B-B7B2-EB53036C4F1C}" destId="{97981AC4-61EF-474C-8220-66EC6BED58F6}" srcOrd="2" destOrd="0" presId="urn:microsoft.com/office/officeart/2016/7/layout/LinearArrowProcessNumbered"/>
    <dgm:cxn modelId="{7C2A3FFB-C289-9C43-89A6-4B95B49B7E5D}" type="presParOf" srcId="{34531D55-E617-B94B-B7B2-EB53036C4F1C}" destId="{699D9E09-D894-4543-8537-9C3FB02C06F3}" srcOrd="3" destOrd="0" presId="urn:microsoft.com/office/officeart/2016/7/layout/LinearArrowProcessNumbered"/>
    <dgm:cxn modelId="{3314CCD1-41E6-E342-BB7F-830BAE5E9254}" type="presParOf" srcId="{EB52C377-44FF-364F-B24A-9FAC58795660}" destId="{B4F11B09-5870-9B42-8096-2D8B6D22D875}"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843E7-C5A5-414E-9B78-25C82DB28F21}">
      <dsp:nvSpPr>
        <dsp:cNvPr id="0" name=""/>
        <dsp:cNvSpPr/>
      </dsp:nvSpPr>
      <dsp:spPr>
        <a:xfrm>
          <a:off x="825634" y="640804"/>
          <a:ext cx="658576"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2E33C0-77B4-4440-8280-F97CC32C000D}">
      <dsp:nvSpPr>
        <dsp:cNvPr id="0" name=""/>
        <dsp:cNvSpPr/>
      </dsp:nvSpPr>
      <dsp:spPr>
        <a:xfrm>
          <a:off x="1523725" y="585520"/>
          <a:ext cx="75736" cy="141351"/>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E091EF-67B7-8D42-9242-27CAE0E3389D}">
      <dsp:nvSpPr>
        <dsp:cNvPr id="0" name=""/>
        <dsp:cNvSpPr/>
      </dsp:nvSpPr>
      <dsp:spPr>
        <a:xfrm>
          <a:off x="430442" y="327970"/>
          <a:ext cx="625740" cy="62574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82" tIns="24282" rIns="24282" bIns="24282" numCol="1" spcCol="1270" anchor="ctr" anchorCtr="0">
          <a:noAutofit/>
        </a:bodyPr>
        <a:lstStyle/>
        <a:p>
          <a:pPr marL="0" lvl="0" indent="0" algn="ctr" defTabSz="1244600">
            <a:lnSpc>
              <a:spcPct val="90000"/>
            </a:lnSpc>
            <a:spcBef>
              <a:spcPct val="0"/>
            </a:spcBef>
            <a:spcAft>
              <a:spcPct val="35000"/>
            </a:spcAft>
            <a:buNone/>
          </a:pPr>
          <a:r>
            <a:rPr lang="en-US" sz="2800" kern="1200"/>
            <a:t>1</a:t>
          </a:r>
        </a:p>
      </dsp:txBody>
      <dsp:txXfrm>
        <a:off x="522080" y="419608"/>
        <a:ext cx="442464" cy="442464"/>
      </dsp:txXfrm>
    </dsp:sp>
    <dsp:sp modelId="{34C64083-D501-C04C-9185-D2D75717A688}">
      <dsp:nvSpPr>
        <dsp:cNvPr id="0" name=""/>
        <dsp:cNvSpPr/>
      </dsp:nvSpPr>
      <dsp:spPr>
        <a:xfrm>
          <a:off x="2414" y="1118262"/>
          <a:ext cx="1481796" cy="2334149"/>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886" tIns="165100" rIns="116886" bIns="165100" numCol="1" spcCol="1270" anchor="t" anchorCtr="0">
          <a:noAutofit/>
        </a:bodyPr>
        <a:lstStyle/>
        <a:p>
          <a:pPr marL="0" lvl="0" indent="0" algn="l" defTabSz="488950">
            <a:lnSpc>
              <a:spcPct val="90000"/>
            </a:lnSpc>
            <a:spcBef>
              <a:spcPct val="0"/>
            </a:spcBef>
            <a:spcAft>
              <a:spcPct val="35000"/>
            </a:spcAft>
            <a:buNone/>
          </a:pPr>
          <a:r>
            <a:rPr lang="en-US" sz="1100" b="1" kern="1200" dirty="0"/>
            <a:t>Add a Great Image or Video </a:t>
          </a:r>
          <a:br>
            <a:rPr lang="en-US" sz="1100" kern="1200" dirty="0"/>
          </a:br>
          <a:r>
            <a:rPr lang="en-US" sz="1100" kern="1200" dirty="0"/>
            <a:t>A picture or video is worth a thousand words, so be sure to add a photo, logo, or video to your invite. Looking for photos? </a:t>
          </a:r>
          <a:r>
            <a:rPr lang="en-US" sz="1100" kern="1200" dirty="0">
              <a:hlinkClick xmlns:r="http://schemas.openxmlformats.org/officeDocument/2006/relationships" r:id="rId1"/>
            </a:rPr>
            <a:t>The BSA Brand Center has everything you need.</a:t>
          </a:r>
          <a:endParaRPr lang="en-US" sz="1100" kern="1200" dirty="0"/>
        </a:p>
      </dsp:txBody>
      <dsp:txXfrm>
        <a:off x="2414" y="1414621"/>
        <a:ext cx="1481796" cy="2037790"/>
      </dsp:txXfrm>
    </dsp:sp>
    <dsp:sp modelId="{75A7C9CB-5678-EB4B-A26A-1B962A0568C3}">
      <dsp:nvSpPr>
        <dsp:cNvPr id="0" name=""/>
        <dsp:cNvSpPr/>
      </dsp:nvSpPr>
      <dsp:spPr>
        <a:xfrm>
          <a:off x="1648855" y="642798"/>
          <a:ext cx="1481796"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1A746A-F40F-0446-8DAE-A94D9215D75B}">
      <dsp:nvSpPr>
        <dsp:cNvPr id="0" name=""/>
        <dsp:cNvSpPr/>
      </dsp:nvSpPr>
      <dsp:spPr>
        <a:xfrm>
          <a:off x="3170166" y="587161"/>
          <a:ext cx="75736" cy="143159"/>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CA6B80-6B8A-3448-A94C-D800B4F14F0B}">
      <dsp:nvSpPr>
        <dsp:cNvPr id="0" name=""/>
        <dsp:cNvSpPr/>
      </dsp:nvSpPr>
      <dsp:spPr>
        <a:xfrm>
          <a:off x="2076883" y="329964"/>
          <a:ext cx="625740" cy="62574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82" tIns="24282" rIns="24282" bIns="24282" numCol="1" spcCol="1270" anchor="ctr" anchorCtr="0">
          <a:noAutofit/>
        </a:bodyPr>
        <a:lstStyle/>
        <a:p>
          <a:pPr marL="0" lvl="0" indent="0" algn="ctr" defTabSz="1244600">
            <a:lnSpc>
              <a:spcPct val="90000"/>
            </a:lnSpc>
            <a:spcBef>
              <a:spcPct val="0"/>
            </a:spcBef>
            <a:spcAft>
              <a:spcPct val="35000"/>
            </a:spcAft>
            <a:buNone/>
          </a:pPr>
          <a:r>
            <a:rPr lang="en-US" sz="2800" kern="1200"/>
            <a:t>2</a:t>
          </a:r>
        </a:p>
      </dsp:txBody>
      <dsp:txXfrm>
        <a:off x="2168521" y="421602"/>
        <a:ext cx="442464" cy="442464"/>
      </dsp:txXfrm>
    </dsp:sp>
    <dsp:sp modelId="{0A87A97D-3D10-4241-B0AE-EB1534187B0F}">
      <dsp:nvSpPr>
        <dsp:cNvPr id="0" name=""/>
        <dsp:cNvSpPr/>
      </dsp:nvSpPr>
      <dsp:spPr>
        <a:xfrm>
          <a:off x="1648855" y="1123298"/>
          <a:ext cx="1481796" cy="2334149"/>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886" tIns="165100" rIns="116886" bIns="165100" numCol="1" spcCol="1270" anchor="t" anchorCtr="0">
          <a:noAutofit/>
        </a:bodyPr>
        <a:lstStyle/>
        <a:p>
          <a:pPr marL="0" lvl="0" indent="0" algn="l" defTabSz="488950">
            <a:lnSpc>
              <a:spcPct val="90000"/>
            </a:lnSpc>
            <a:spcBef>
              <a:spcPct val="0"/>
            </a:spcBef>
            <a:spcAft>
              <a:spcPct val="35000"/>
            </a:spcAft>
            <a:buNone/>
          </a:pPr>
          <a:r>
            <a:rPr lang="en-US" sz="1100" b="1" kern="1200" dirty="0"/>
            <a:t>Write a Compelling Description. </a:t>
          </a:r>
          <a:br>
            <a:rPr lang="en-US" sz="1100" b="1" kern="1200" dirty="0"/>
          </a:br>
          <a:r>
            <a:rPr lang="en-US" sz="1100" kern="1200" dirty="0"/>
            <a:t>Tell people why they should attend and any information about your Scouting unit or event</a:t>
          </a:r>
          <a:r>
            <a:rPr lang="en-US" sz="1100" b="1" kern="1200" dirty="0"/>
            <a:t>. </a:t>
          </a:r>
          <a:endParaRPr lang="en-US" sz="1100" kern="1200" dirty="0"/>
        </a:p>
      </dsp:txBody>
      <dsp:txXfrm>
        <a:off x="1648855" y="1419657"/>
        <a:ext cx="1481796" cy="2037790"/>
      </dsp:txXfrm>
    </dsp:sp>
    <dsp:sp modelId="{C4BB885C-15CC-F344-8DDC-2BAAEFFE73D4}">
      <dsp:nvSpPr>
        <dsp:cNvPr id="0" name=""/>
        <dsp:cNvSpPr/>
      </dsp:nvSpPr>
      <dsp:spPr>
        <a:xfrm>
          <a:off x="3295295" y="642798"/>
          <a:ext cx="740898"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981AC4-61EF-474C-8220-66EC6BED58F6}">
      <dsp:nvSpPr>
        <dsp:cNvPr id="0" name=""/>
        <dsp:cNvSpPr/>
      </dsp:nvSpPr>
      <dsp:spPr>
        <a:xfrm>
          <a:off x="3723324" y="329964"/>
          <a:ext cx="625740" cy="62574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82" tIns="24282" rIns="24282" bIns="24282" numCol="1" spcCol="1270" anchor="ctr" anchorCtr="0">
          <a:noAutofit/>
        </a:bodyPr>
        <a:lstStyle/>
        <a:p>
          <a:pPr marL="0" lvl="0" indent="0" algn="ctr" defTabSz="1244600">
            <a:lnSpc>
              <a:spcPct val="90000"/>
            </a:lnSpc>
            <a:spcBef>
              <a:spcPct val="0"/>
            </a:spcBef>
            <a:spcAft>
              <a:spcPct val="35000"/>
            </a:spcAft>
            <a:buNone/>
          </a:pPr>
          <a:r>
            <a:rPr lang="en-US" sz="2800" kern="1200"/>
            <a:t>3</a:t>
          </a:r>
        </a:p>
      </dsp:txBody>
      <dsp:txXfrm>
        <a:off x="3814962" y="421602"/>
        <a:ext cx="442464" cy="442464"/>
      </dsp:txXfrm>
    </dsp:sp>
    <dsp:sp modelId="{B4F11B09-5870-9B42-8096-2D8B6D22D875}">
      <dsp:nvSpPr>
        <dsp:cNvPr id="0" name=""/>
        <dsp:cNvSpPr/>
      </dsp:nvSpPr>
      <dsp:spPr>
        <a:xfrm>
          <a:off x="3295295" y="1123298"/>
          <a:ext cx="1481796" cy="2334149"/>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886" tIns="165100" rIns="116886" bIns="165100" numCol="1" spcCol="1270" anchor="t" anchorCtr="0">
          <a:noAutofit/>
        </a:bodyPr>
        <a:lstStyle/>
        <a:p>
          <a:pPr marL="0" lvl="0" indent="0" algn="l" defTabSz="488950">
            <a:lnSpc>
              <a:spcPct val="90000"/>
            </a:lnSpc>
            <a:spcBef>
              <a:spcPct val="0"/>
            </a:spcBef>
            <a:spcAft>
              <a:spcPct val="35000"/>
            </a:spcAft>
            <a:buNone/>
          </a:pPr>
          <a:r>
            <a:rPr lang="en-US" sz="1100" b="1" kern="1200" dirty="0"/>
            <a:t>Include your unit’s registration URL.  </a:t>
          </a:r>
          <a:r>
            <a:rPr lang="en-US" sz="1100" b="0" kern="1200" dirty="0"/>
            <a:t>Make it easy for  people can register immediately</a:t>
          </a:r>
          <a:r>
            <a:rPr lang="en-US" sz="1100" kern="1200" dirty="0"/>
            <a:t>.</a:t>
          </a:r>
          <a:r>
            <a:rPr lang="en-US" sz="1100" b="1" kern="1200" dirty="0"/>
            <a:t> </a:t>
          </a:r>
          <a:r>
            <a:rPr lang="en-US" sz="1100" b="0" kern="1200" dirty="0">
              <a:hlinkClick xmlns:r="http://schemas.openxmlformats.org/officeDocument/2006/relationships" r:id="rId2"/>
            </a:rPr>
            <a:t>Find out more about how to find and use your unit’s registration URL.</a:t>
          </a:r>
          <a:endParaRPr lang="en-US" sz="1100" b="0" kern="1200" dirty="0"/>
        </a:p>
      </dsp:txBody>
      <dsp:txXfrm>
        <a:off x="3295295" y="1419657"/>
        <a:ext cx="1481796" cy="2037790"/>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652B3-53A5-4D38-8786-D09B7417F2AB}" type="datetimeFigureOut">
              <a:rPr lang="en-US" smtClean="0"/>
              <a:t>8/15/23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7FEC5-DDEB-430E-8CB3-7967F2F105FE}" type="slidenum">
              <a:rPr lang="en-US" smtClean="0"/>
              <a:t>‹#›</a:t>
            </a:fld>
            <a:endParaRPr lang="en-US"/>
          </a:p>
        </p:txBody>
      </p:sp>
    </p:spTree>
    <p:extLst>
      <p:ext uri="{BB962C8B-B14F-4D97-AF65-F5344CB8AC3E}">
        <p14:creationId xmlns:p14="http://schemas.microsoft.com/office/powerpoint/2010/main" val="60394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7FEC5-DDEB-430E-8CB3-7967F2F105FE}" type="slidenum">
              <a:rPr lang="en-US" smtClean="0"/>
              <a:t>1</a:t>
            </a:fld>
            <a:endParaRPr lang="en-US"/>
          </a:p>
        </p:txBody>
      </p:sp>
    </p:spTree>
    <p:extLst>
      <p:ext uri="{BB962C8B-B14F-4D97-AF65-F5344CB8AC3E}">
        <p14:creationId xmlns:p14="http://schemas.microsoft.com/office/powerpoint/2010/main" val="2127294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Rewrite timetable to show tasks to be accomplished 90, 60, 30 days out etc.    Michael has another example of this to share.</a:t>
            </a:r>
          </a:p>
        </p:txBody>
      </p:sp>
      <p:sp>
        <p:nvSpPr>
          <p:cNvPr id="4" name="Slide Number Placeholder 3"/>
          <p:cNvSpPr>
            <a:spLocks noGrp="1"/>
          </p:cNvSpPr>
          <p:nvPr>
            <p:ph type="sldNum" sz="quarter" idx="5"/>
          </p:nvPr>
        </p:nvSpPr>
        <p:spPr/>
        <p:txBody>
          <a:bodyPr/>
          <a:lstStyle/>
          <a:p>
            <a:fld id="{EA87FEC5-DDEB-430E-8CB3-7967F2F105FE}" type="slidenum">
              <a:rPr lang="en-US" smtClean="0"/>
              <a:t>19</a:t>
            </a:fld>
            <a:endParaRPr lang="en-US"/>
          </a:p>
        </p:txBody>
      </p:sp>
    </p:spTree>
    <p:extLst>
      <p:ext uri="{BB962C8B-B14F-4D97-AF65-F5344CB8AC3E}">
        <p14:creationId xmlns:p14="http://schemas.microsoft.com/office/powerpoint/2010/main" val="2380390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20</a:t>
            </a:fld>
            <a:endParaRPr lang="en-US"/>
          </a:p>
        </p:txBody>
      </p:sp>
    </p:spTree>
    <p:extLst>
      <p:ext uri="{BB962C8B-B14F-4D97-AF65-F5344CB8AC3E}">
        <p14:creationId xmlns:p14="http://schemas.microsoft.com/office/powerpoint/2010/main" val="2033688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7FEC5-DDEB-430E-8CB3-7967F2F105FE}" type="slidenum">
              <a:rPr lang="en-US" smtClean="0"/>
              <a:t>2</a:t>
            </a:fld>
            <a:endParaRPr lang="en-US"/>
          </a:p>
        </p:txBody>
      </p:sp>
    </p:spTree>
    <p:extLst>
      <p:ext uri="{BB962C8B-B14F-4D97-AF65-F5344CB8AC3E}">
        <p14:creationId xmlns:p14="http://schemas.microsoft.com/office/powerpoint/2010/main" val="65736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3</a:t>
            </a:fld>
            <a:endParaRPr lang="en-US"/>
          </a:p>
        </p:txBody>
      </p:sp>
    </p:spTree>
    <p:extLst>
      <p:ext uri="{BB962C8B-B14F-4D97-AF65-F5344CB8AC3E}">
        <p14:creationId xmlns:p14="http://schemas.microsoft.com/office/powerpoint/2010/main" val="3195577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1C14E6-9348-4268-9D1A-5B215E2CC892}" type="slidenum">
              <a:rPr lang="en-US" smtClean="0"/>
              <a:t>4</a:t>
            </a:fld>
            <a:endParaRPr lang="en-US"/>
          </a:p>
        </p:txBody>
      </p:sp>
    </p:spTree>
    <p:extLst>
      <p:ext uri="{BB962C8B-B14F-4D97-AF65-F5344CB8AC3E}">
        <p14:creationId xmlns:p14="http://schemas.microsoft.com/office/powerpoint/2010/main" val="387522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B1BB7-EEB9-1347-A2DA-D120CECF2E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857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11</a:t>
            </a:fld>
            <a:endParaRPr lang="en-US"/>
          </a:p>
        </p:txBody>
      </p:sp>
    </p:spTree>
    <p:extLst>
      <p:ext uri="{BB962C8B-B14F-4D97-AF65-F5344CB8AC3E}">
        <p14:creationId xmlns:p14="http://schemas.microsoft.com/office/powerpoint/2010/main" val="363116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12</a:t>
            </a:fld>
            <a:endParaRPr lang="en-US"/>
          </a:p>
        </p:txBody>
      </p:sp>
    </p:spTree>
    <p:extLst>
      <p:ext uri="{BB962C8B-B14F-4D97-AF65-F5344CB8AC3E}">
        <p14:creationId xmlns:p14="http://schemas.microsoft.com/office/powerpoint/2010/main" val="3850004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16</a:t>
            </a:fld>
            <a:endParaRPr lang="en-US"/>
          </a:p>
        </p:txBody>
      </p:sp>
    </p:spTree>
    <p:extLst>
      <p:ext uri="{BB962C8B-B14F-4D97-AF65-F5344CB8AC3E}">
        <p14:creationId xmlns:p14="http://schemas.microsoft.com/office/powerpoint/2010/main" val="2876355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17</a:t>
            </a:fld>
            <a:endParaRPr lang="en-US"/>
          </a:p>
        </p:txBody>
      </p:sp>
    </p:spTree>
    <p:extLst>
      <p:ext uri="{BB962C8B-B14F-4D97-AF65-F5344CB8AC3E}">
        <p14:creationId xmlns:p14="http://schemas.microsoft.com/office/powerpoint/2010/main" val="10397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E39B4C2-EFC6-EB46-AF40-B4EC96371EDE}"/>
              </a:ext>
            </a:extLst>
          </p:cNvPr>
          <p:cNvSpPr>
            <a:spLocks noGrp="1"/>
          </p:cNvSpPr>
          <p:nvPr>
            <p:ph type="dt" sz="half" idx="10"/>
          </p:nvPr>
        </p:nvSpPr>
        <p:spPr/>
        <p:txBody>
          <a:bodyPr/>
          <a:lstStyle/>
          <a:p>
            <a:fld id="{0124871F-F4DD-9944-A61E-671CAF9E95EB}" type="datetimeFigureOut">
              <a:rPr lang="en-US" smtClean="0"/>
              <a:t>8/15/23</a:t>
            </a:fld>
            <a:endParaRPr lang="en-US"/>
          </a:p>
        </p:txBody>
      </p:sp>
      <p:sp>
        <p:nvSpPr>
          <p:cNvPr id="5" name="Footer Placeholder 4">
            <a:extLst>
              <a:ext uri="{FF2B5EF4-FFF2-40B4-BE49-F238E27FC236}">
                <a16:creationId xmlns:a16="http://schemas.microsoft.com/office/drawing/2014/main" id="{3DF00380-8272-1D4A-B35B-1E76463FB91F}"/>
              </a:ext>
            </a:extLst>
          </p:cNvPr>
          <p:cNvSpPr>
            <a:spLocks noGrp="1"/>
          </p:cNvSpPr>
          <p:nvPr>
            <p:ph type="ftr" sz="quarter" idx="11"/>
          </p:nvPr>
        </p:nvSpPr>
        <p:spPr/>
        <p:txBody>
          <a:bodyPr/>
          <a:lstStyle/>
          <a:p>
            <a:endParaRPr lang="en-US"/>
          </a:p>
        </p:txBody>
      </p:sp>
      <p:sp>
        <p:nvSpPr>
          <p:cNvPr id="7" name="Title 8">
            <a:extLst>
              <a:ext uri="{FF2B5EF4-FFF2-40B4-BE49-F238E27FC236}">
                <a16:creationId xmlns:a16="http://schemas.microsoft.com/office/drawing/2014/main" id="{D8F552CA-1987-4040-846D-4740B0DB1D0B}"/>
              </a:ext>
            </a:extLst>
          </p:cNvPr>
          <p:cNvSpPr>
            <a:spLocks noGrp="1"/>
          </p:cNvSpPr>
          <p:nvPr>
            <p:ph type="ctrTitle"/>
          </p:nvPr>
        </p:nvSpPr>
        <p:spPr>
          <a:xfrm>
            <a:off x="1524000" y="3096125"/>
            <a:ext cx="9144000" cy="1458661"/>
          </a:xfrm>
        </p:spPr>
        <p:txBody>
          <a:bodyPr/>
          <a:lstStyle>
            <a:lvl1pPr algn="ctr">
              <a:defRPr/>
            </a:lvl1pPr>
          </a:lstStyle>
          <a:p>
            <a:endParaRPr lang="en-US" dirty="0"/>
          </a:p>
        </p:txBody>
      </p:sp>
      <p:sp>
        <p:nvSpPr>
          <p:cNvPr id="8" name="Subtitle 9">
            <a:extLst>
              <a:ext uri="{FF2B5EF4-FFF2-40B4-BE49-F238E27FC236}">
                <a16:creationId xmlns:a16="http://schemas.microsoft.com/office/drawing/2014/main" id="{DF80ED1B-7814-4409-A527-962A38AE2959}"/>
              </a:ext>
            </a:extLst>
          </p:cNvPr>
          <p:cNvSpPr>
            <a:spLocks noGrp="1"/>
          </p:cNvSpPr>
          <p:nvPr>
            <p:ph type="subTitle" idx="1"/>
          </p:nvPr>
        </p:nvSpPr>
        <p:spPr>
          <a:xfrm>
            <a:off x="1524000" y="4646862"/>
            <a:ext cx="9144000" cy="1655762"/>
          </a:xfrm>
        </p:spPr>
        <p:txBody>
          <a:bodyPr/>
          <a:lstStyle>
            <a:lvl1pPr marL="0" indent="0" algn="ctr">
              <a:buNone/>
              <a:defRPr/>
            </a:lvl1pPr>
          </a:lstStyle>
          <a:p>
            <a:endParaRPr lang="en-US" dirty="0"/>
          </a:p>
        </p:txBody>
      </p:sp>
      <p:pic>
        <p:nvPicPr>
          <p:cNvPr id="6" name="Picture 5">
            <a:extLst>
              <a:ext uri="{FF2B5EF4-FFF2-40B4-BE49-F238E27FC236}">
                <a16:creationId xmlns:a16="http://schemas.microsoft.com/office/drawing/2014/main" id="{EEC404F9-83C2-8C71-B83B-AB8DFD8B7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6265" y="472936"/>
            <a:ext cx="6799469" cy="2061541"/>
          </a:xfrm>
          <a:prstGeom prst="rect">
            <a:avLst/>
          </a:prstGeom>
        </p:spPr>
      </p:pic>
    </p:spTree>
    <p:extLst>
      <p:ext uri="{BB962C8B-B14F-4D97-AF65-F5344CB8AC3E}">
        <p14:creationId xmlns:p14="http://schemas.microsoft.com/office/powerpoint/2010/main" val="1229181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C934D-2B3B-D245-9B78-9F523BCDC6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3D79EF-AC69-EE45-8530-CC780C53E8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29FF5-E822-C74C-9BE4-BC1159BBC3EF}"/>
              </a:ext>
            </a:extLst>
          </p:cNvPr>
          <p:cNvSpPr>
            <a:spLocks noGrp="1"/>
          </p:cNvSpPr>
          <p:nvPr>
            <p:ph type="dt" sz="half" idx="10"/>
          </p:nvPr>
        </p:nvSpPr>
        <p:spPr/>
        <p:txBody>
          <a:bodyPr/>
          <a:lstStyle/>
          <a:p>
            <a:fld id="{0124871F-F4DD-9944-A61E-671CAF9E95EB}" type="datetimeFigureOut">
              <a:rPr lang="en-US" smtClean="0"/>
              <a:t>8/15/23</a:t>
            </a:fld>
            <a:endParaRPr lang="en-US"/>
          </a:p>
        </p:txBody>
      </p:sp>
      <p:sp>
        <p:nvSpPr>
          <p:cNvPr id="5" name="Footer Placeholder 4">
            <a:extLst>
              <a:ext uri="{FF2B5EF4-FFF2-40B4-BE49-F238E27FC236}">
                <a16:creationId xmlns:a16="http://schemas.microsoft.com/office/drawing/2014/main" id="{20E034FA-4812-2F42-9534-A2DD575D3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67770-1CAC-7F46-AF1E-59FBDA8B785F}"/>
              </a:ext>
            </a:extLst>
          </p:cNvPr>
          <p:cNvSpPr>
            <a:spLocks noGrp="1"/>
          </p:cNvSpPr>
          <p:nvPr>
            <p:ph type="sldNum" sz="quarter" idx="12"/>
          </p:nvPr>
        </p:nvSpPr>
        <p:spPr/>
        <p:txBody>
          <a:bodyPr/>
          <a:lstStyle/>
          <a:p>
            <a:fld id="{D887B2C3-0256-8446-80A6-6CF460CD2642}" type="slidenum">
              <a:rPr lang="en-US" smtClean="0"/>
              <a:t>‹#›</a:t>
            </a:fld>
            <a:endParaRPr lang="en-US"/>
          </a:p>
        </p:txBody>
      </p:sp>
    </p:spTree>
    <p:extLst>
      <p:ext uri="{BB962C8B-B14F-4D97-AF65-F5344CB8AC3E}">
        <p14:creationId xmlns:p14="http://schemas.microsoft.com/office/powerpoint/2010/main" val="327312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11B2F-D81B-F44D-B59C-2DB0AF71A3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21FDE9-2E44-114C-9B74-A02709A794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8EB06-3CCB-C34E-B97C-86337F07E05E}"/>
              </a:ext>
            </a:extLst>
          </p:cNvPr>
          <p:cNvSpPr>
            <a:spLocks noGrp="1"/>
          </p:cNvSpPr>
          <p:nvPr>
            <p:ph type="dt" sz="half" idx="10"/>
          </p:nvPr>
        </p:nvSpPr>
        <p:spPr/>
        <p:txBody>
          <a:bodyPr/>
          <a:lstStyle/>
          <a:p>
            <a:fld id="{0124871F-F4DD-9944-A61E-671CAF9E95EB}" type="datetimeFigureOut">
              <a:rPr lang="en-US" smtClean="0"/>
              <a:t>8/15/23</a:t>
            </a:fld>
            <a:endParaRPr lang="en-US"/>
          </a:p>
        </p:txBody>
      </p:sp>
      <p:sp>
        <p:nvSpPr>
          <p:cNvPr id="5" name="Footer Placeholder 4">
            <a:extLst>
              <a:ext uri="{FF2B5EF4-FFF2-40B4-BE49-F238E27FC236}">
                <a16:creationId xmlns:a16="http://schemas.microsoft.com/office/drawing/2014/main" id="{6304F0E8-C773-714A-B11B-5CFBF2C939A6}"/>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70A8C846-9B64-4245-8124-E43F473217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8936" y="6231812"/>
            <a:ext cx="3826869" cy="522125"/>
          </a:xfrm>
          <a:prstGeom prst="rect">
            <a:avLst/>
          </a:prstGeom>
        </p:spPr>
      </p:pic>
    </p:spTree>
    <p:extLst>
      <p:ext uri="{BB962C8B-B14F-4D97-AF65-F5344CB8AC3E}">
        <p14:creationId xmlns:p14="http://schemas.microsoft.com/office/powerpoint/2010/main" val="400008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
        <p:nvSpPr>
          <p:cNvPr id="6" name="Picture Placeholder 5">
            <a:extLst>
              <a:ext uri="{FF2B5EF4-FFF2-40B4-BE49-F238E27FC236}">
                <a16:creationId xmlns:a16="http://schemas.microsoft.com/office/drawing/2014/main" id="{3624D319-F898-4E79-A7F2-407293616480}"/>
              </a:ext>
            </a:extLst>
          </p:cNvPr>
          <p:cNvSpPr>
            <a:spLocks noGrp="1"/>
          </p:cNvSpPr>
          <p:nvPr>
            <p:ph type="pic" sz="quarter" idx="14"/>
          </p:nvPr>
        </p:nvSpPr>
        <p:spPr>
          <a:xfrm>
            <a:off x="-4189413" y="-1528763"/>
            <a:ext cx="914400" cy="914400"/>
          </a:xfrm>
        </p:spPr>
        <p:txBody>
          <a:bodyPr/>
          <a:lstStyle/>
          <a:p>
            <a:endParaRPr lang="en-US"/>
          </a:p>
        </p:txBody>
      </p:sp>
    </p:spTree>
    <p:extLst>
      <p:ext uri="{BB962C8B-B14F-4D97-AF65-F5344CB8AC3E}">
        <p14:creationId xmlns:p14="http://schemas.microsoft.com/office/powerpoint/2010/main" val="2187347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srgbClr val="2C567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C567A"/>
              </a:solidFill>
              <a:effectLst/>
              <a:uLnTx/>
              <a:uFillTx/>
              <a:latin typeface="Calibri"/>
              <a:ea typeface="+mn-ea"/>
              <a:cs typeface="+mn-cs"/>
            </a:endParaRPr>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36020546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pic>
        <p:nvPicPr>
          <p:cNvPr id="18"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23"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32666C42-DD4B-4BFA-BE15-4D20CFD5DD60}"/>
              </a:ext>
            </a:extLst>
          </p:cNvPr>
          <p:cNvSpPr>
            <a:spLocks noGrp="1"/>
          </p:cNvSpPr>
          <p:nvPr>
            <p:ph type="title"/>
          </p:nvPr>
        </p:nvSpPr>
        <p:spPr>
          <a:xfrm>
            <a:off x="6347744" y="2647612"/>
            <a:ext cx="5188475" cy="826628"/>
          </a:xfrm>
          <a:noFill/>
        </p:spPr>
        <p:txBody>
          <a:bodyPr wrap="square" rtlCol="0">
            <a:noAutofit/>
          </a:bodyPr>
          <a:lstStyle>
            <a:lvl1pPr>
              <a:defRPr lang="en-US" sz="6000" b="1" cap="all" baseline="0">
                <a:solidFill>
                  <a:srgbClr val="6C734E"/>
                </a:solidFill>
                <a:ea typeface="+mn-ea"/>
                <a:cs typeface="+mn-cs"/>
              </a:defRPr>
            </a:lvl1pPr>
          </a:lstStyle>
          <a:p>
            <a:pPr marL="0" lvl="0"/>
            <a:r>
              <a:rPr lang="en-US" noProof="0" dirty="0"/>
              <a:t>Click to edit Master title style</a:t>
            </a:r>
          </a:p>
        </p:txBody>
      </p:sp>
    </p:spTree>
    <p:extLst>
      <p:ext uri="{BB962C8B-B14F-4D97-AF65-F5344CB8AC3E}">
        <p14:creationId xmlns:p14="http://schemas.microsoft.com/office/powerpoint/2010/main" val="1951420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lgn="l">
              <a:defRPr lang="en-US" sz="4000" b="1" kern="1200" cap="all" baseline="0" noProof="0" dirty="0">
                <a:solidFill>
                  <a:srgbClr val="6C734E"/>
                </a:solidFill>
                <a:latin typeface="+mj-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3278274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lgn="l">
              <a:defRPr lang="en-US" sz="4000" b="1" kern="1200" cap="all" baseline="0" noProof="0" dirty="0">
                <a:solidFill>
                  <a:srgbClr val="6C734E"/>
                </a:solidFill>
                <a:latin typeface="+mj-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F3955"/>
              </a:solidFill>
              <a:effectLst/>
              <a:uLnTx/>
              <a:uFillTx/>
              <a:latin typeface="Calibri"/>
              <a:ea typeface="+mn-ea"/>
              <a:cs typeface="+mn-cs"/>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lang="en-US" sz="20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lang="en-US" sz="20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508031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lgn="l">
              <a:defRPr lang="en-US" sz="3600" b="1" kern="1200" cap="all" baseline="0" noProof="0" dirty="0">
                <a:solidFill>
                  <a:srgbClr val="6C734E"/>
                </a:solidFill>
                <a:latin typeface="+mj-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6C734E"/>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Executive 01</a:t>
            </a:r>
          </a:p>
        </p:txBody>
      </p:sp>
    </p:spTree>
    <p:extLst>
      <p:ext uri="{BB962C8B-B14F-4D97-AF65-F5344CB8AC3E}">
        <p14:creationId xmlns:p14="http://schemas.microsoft.com/office/powerpoint/2010/main" val="437352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416B5-7110-4A29-B4BD-2B3493FC3C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0DD69-C18C-4E5D-A25F-A7C7CE8EC2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1139D8-043B-4288-8462-7332E9E2E9F4}"/>
              </a:ext>
            </a:extLst>
          </p:cNvPr>
          <p:cNvSpPr>
            <a:spLocks noGrp="1"/>
          </p:cNvSpPr>
          <p:nvPr>
            <p:ph type="dt" sz="half" idx="10"/>
          </p:nvPr>
        </p:nvSpPr>
        <p:spPr/>
        <p:txBody>
          <a:bodyPr/>
          <a:lstStyle/>
          <a:p>
            <a:fld id="{4B1C4CF0-E0E5-46E3-8AEF-EEFBFF0B3491}" type="datetimeFigureOut">
              <a:rPr lang="en-US" smtClean="0"/>
              <a:t>8/15/23</a:t>
            </a:fld>
            <a:endParaRPr lang="en-US"/>
          </a:p>
        </p:txBody>
      </p:sp>
      <p:sp>
        <p:nvSpPr>
          <p:cNvPr id="5" name="Footer Placeholder 4">
            <a:extLst>
              <a:ext uri="{FF2B5EF4-FFF2-40B4-BE49-F238E27FC236}">
                <a16:creationId xmlns:a16="http://schemas.microsoft.com/office/drawing/2014/main" id="{0614D962-BD2F-4D49-8589-ECF9CD891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D4350-57B7-44F2-8BC6-40C4274FE53C}"/>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1152572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C17B-FDA1-449D-8C20-3B3A55E5BE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3CFDA-E9C3-4DFB-974B-49E7C4D7BF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BB925-EB62-4F72-933B-8114DEFE3B18}"/>
              </a:ext>
            </a:extLst>
          </p:cNvPr>
          <p:cNvSpPr>
            <a:spLocks noGrp="1"/>
          </p:cNvSpPr>
          <p:nvPr>
            <p:ph type="dt" sz="half" idx="10"/>
          </p:nvPr>
        </p:nvSpPr>
        <p:spPr/>
        <p:txBody>
          <a:bodyPr/>
          <a:lstStyle/>
          <a:p>
            <a:fld id="{4B1C4CF0-E0E5-46E3-8AEF-EEFBFF0B3491}" type="datetimeFigureOut">
              <a:rPr lang="en-US" smtClean="0"/>
              <a:t>8/15/23</a:t>
            </a:fld>
            <a:endParaRPr lang="en-US"/>
          </a:p>
        </p:txBody>
      </p:sp>
      <p:sp>
        <p:nvSpPr>
          <p:cNvPr id="5" name="Footer Placeholder 4">
            <a:extLst>
              <a:ext uri="{FF2B5EF4-FFF2-40B4-BE49-F238E27FC236}">
                <a16:creationId xmlns:a16="http://schemas.microsoft.com/office/drawing/2014/main" id="{DD490417-F316-406C-A7F0-3C24AAFB1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A31AA-735A-4932-B336-AA98B275A98B}"/>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883199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C3674-E8B8-A243-B29C-E247E5DE8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059762-42F7-2545-B3B8-1D46998136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ADB53-07B7-594B-81EE-751B62A3A894}"/>
              </a:ext>
            </a:extLst>
          </p:cNvPr>
          <p:cNvSpPr>
            <a:spLocks noGrp="1"/>
          </p:cNvSpPr>
          <p:nvPr>
            <p:ph type="dt" sz="half" idx="10"/>
          </p:nvPr>
        </p:nvSpPr>
        <p:spPr/>
        <p:txBody>
          <a:bodyPr/>
          <a:lstStyle/>
          <a:p>
            <a:fld id="{0124871F-F4DD-9944-A61E-671CAF9E95EB}" type="datetimeFigureOut">
              <a:rPr lang="en-US" smtClean="0"/>
              <a:t>8/15/23</a:t>
            </a:fld>
            <a:endParaRPr lang="en-US"/>
          </a:p>
        </p:txBody>
      </p:sp>
      <p:sp>
        <p:nvSpPr>
          <p:cNvPr id="5" name="Footer Placeholder 4">
            <a:extLst>
              <a:ext uri="{FF2B5EF4-FFF2-40B4-BE49-F238E27FC236}">
                <a16:creationId xmlns:a16="http://schemas.microsoft.com/office/drawing/2014/main" id="{D0BC4EC1-3452-AA46-BF69-75A61836836C}"/>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5360875B-CF7B-AB62-2CFC-1E2BBFB46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1537013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D843-FF72-4024-B31E-2CCEDCF756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29028F-5DC4-4531-94D2-89C4568A9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A3CF0D-560E-4060-AF73-3C0884B5858C}"/>
              </a:ext>
            </a:extLst>
          </p:cNvPr>
          <p:cNvSpPr>
            <a:spLocks noGrp="1"/>
          </p:cNvSpPr>
          <p:nvPr>
            <p:ph type="dt" sz="half" idx="10"/>
          </p:nvPr>
        </p:nvSpPr>
        <p:spPr/>
        <p:txBody>
          <a:bodyPr/>
          <a:lstStyle/>
          <a:p>
            <a:fld id="{4B1C4CF0-E0E5-46E3-8AEF-EEFBFF0B3491}" type="datetimeFigureOut">
              <a:rPr lang="en-US" smtClean="0"/>
              <a:t>8/15/23</a:t>
            </a:fld>
            <a:endParaRPr lang="en-US"/>
          </a:p>
        </p:txBody>
      </p:sp>
      <p:sp>
        <p:nvSpPr>
          <p:cNvPr id="5" name="Footer Placeholder 4">
            <a:extLst>
              <a:ext uri="{FF2B5EF4-FFF2-40B4-BE49-F238E27FC236}">
                <a16:creationId xmlns:a16="http://schemas.microsoft.com/office/drawing/2014/main" id="{7A6C0C73-496C-4B05-B74C-703ACB4D8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A9C1C-06A5-45B8-93C7-B47E1EC74A14}"/>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2845635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5A4C3-5802-43A6-850B-4C3B5DDDE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4E6A82-41B6-4529-A99F-2A0FAADA87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35B133-E531-4A9D-991A-AD6649129A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D462DE-7857-4A2F-A896-D2504F06C610}"/>
              </a:ext>
            </a:extLst>
          </p:cNvPr>
          <p:cNvSpPr>
            <a:spLocks noGrp="1"/>
          </p:cNvSpPr>
          <p:nvPr>
            <p:ph type="dt" sz="half" idx="10"/>
          </p:nvPr>
        </p:nvSpPr>
        <p:spPr/>
        <p:txBody>
          <a:bodyPr/>
          <a:lstStyle/>
          <a:p>
            <a:fld id="{4B1C4CF0-E0E5-46E3-8AEF-EEFBFF0B3491}" type="datetimeFigureOut">
              <a:rPr lang="en-US" smtClean="0"/>
              <a:t>8/15/23</a:t>
            </a:fld>
            <a:endParaRPr lang="en-US"/>
          </a:p>
        </p:txBody>
      </p:sp>
      <p:sp>
        <p:nvSpPr>
          <p:cNvPr id="6" name="Footer Placeholder 5">
            <a:extLst>
              <a:ext uri="{FF2B5EF4-FFF2-40B4-BE49-F238E27FC236}">
                <a16:creationId xmlns:a16="http://schemas.microsoft.com/office/drawing/2014/main" id="{5BE85BFA-186E-4B2A-AB3E-47BCC51DE2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601EB-C0CD-4A56-9D64-90E107EE046D}"/>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3463361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C713-C649-4D88-86DE-8CFC5A982C8D}"/>
              </a:ext>
            </a:extLst>
          </p:cNvPr>
          <p:cNvSpPr>
            <a:spLocks noGrp="1"/>
          </p:cNvSpPr>
          <p:nvPr>
            <p:ph type="title"/>
          </p:nvPr>
        </p:nvSpPr>
        <p:spPr/>
        <p:txBody>
          <a:bodyPr>
            <a:normAutofit/>
          </a:bodyPr>
          <a:lstStyle>
            <a:lvl1pPr>
              <a:defRPr lang="en-US" sz="3600" b="1" kern="1200" dirty="0">
                <a:solidFill>
                  <a:prstClr val="black"/>
                </a:solidFill>
                <a:latin typeface="Avenir Book" panose="02000503020000020003"/>
                <a:ea typeface="+mj-ea"/>
                <a:cs typeface="+mj-cs"/>
              </a:defRPr>
            </a:lvl1pPr>
          </a:lstStyle>
          <a:p>
            <a:r>
              <a:rPr lang="en-US" dirty="0"/>
              <a:t>Click to edit Master title style</a:t>
            </a:r>
          </a:p>
        </p:txBody>
      </p:sp>
      <p:sp>
        <p:nvSpPr>
          <p:cNvPr id="3" name="Date Placeholder 2">
            <a:extLst>
              <a:ext uri="{FF2B5EF4-FFF2-40B4-BE49-F238E27FC236}">
                <a16:creationId xmlns:a16="http://schemas.microsoft.com/office/drawing/2014/main" id="{0BF91148-BC01-4B15-BA01-4FD09B044A5D}"/>
              </a:ext>
            </a:extLst>
          </p:cNvPr>
          <p:cNvSpPr>
            <a:spLocks noGrp="1"/>
          </p:cNvSpPr>
          <p:nvPr>
            <p:ph type="dt" sz="half" idx="10"/>
          </p:nvPr>
        </p:nvSpPr>
        <p:spPr/>
        <p:txBody>
          <a:bodyPr/>
          <a:lstStyle/>
          <a:p>
            <a:fld id="{4B1C4CF0-E0E5-46E3-8AEF-EEFBFF0B3491}" type="datetimeFigureOut">
              <a:rPr lang="en-US" smtClean="0"/>
              <a:t>8/15/23</a:t>
            </a:fld>
            <a:endParaRPr lang="en-US"/>
          </a:p>
        </p:txBody>
      </p:sp>
      <p:sp>
        <p:nvSpPr>
          <p:cNvPr id="4" name="Footer Placeholder 3">
            <a:extLst>
              <a:ext uri="{FF2B5EF4-FFF2-40B4-BE49-F238E27FC236}">
                <a16:creationId xmlns:a16="http://schemas.microsoft.com/office/drawing/2014/main" id="{FFBD5AAE-DFF3-4FF6-A453-CBC190A0B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840A0C-3DA6-4A9C-A6F2-011E9F2DD15B}"/>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842915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ACCE43-45A8-4C76-8C54-3EAE30BEC1FD}"/>
              </a:ext>
            </a:extLst>
          </p:cNvPr>
          <p:cNvSpPr>
            <a:spLocks noGrp="1"/>
          </p:cNvSpPr>
          <p:nvPr>
            <p:ph type="dt" sz="half" idx="10"/>
          </p:nvPr>
        </p:nvSpPr>
        <p:spPr/>
        <p:txBody>
          <a:bodyPr/>
          <a:lstStyle/>
          <a:p>
            <a:fld id="{4B1C4CF0-E0E5-46E3-8AEF-EEFBFF0B3491}" type="datetimeFigureOut">
              <a:rPr lang="en-US" smtClean="0"/>
              <a:t>8/15/23</a:t>
            </a:fld>
            <a:endParaRPr lang="en-US"/>
          </a:p>
        </p:txBody>
      </p:sp>
      <p:sp>
        <p:nvSpPr>
          <p:cNvPr id="3" name="Footer Placeholder 2">
            <a:extLst>
              <a:ext uri="{FF2B5EF4-FFF2-40B4-BE49-F238E27FC236}">
                <a16:creationId xmlns:a16="http://schemas.microsoft.com/office/drawing/2014/main" id="{44F2E3FD-D6E4-4E30-8DB9-1469A7A650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81E9CE-92BF-41EC-8BEF-57DA487828AE}"/>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4068952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534601-0125-4FF0-8A5E-3996312722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7BDB52-7F76-48FD-A3B2-0AB49045B2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64D0E-7EDA-4D4E-AA15-E309007ABFEC}"/>
              </a:ext>
            </a:extLst>
          </p:cNvPr>
          <p:cNvSpPr>
            <a:spLocks noGrp="1"/>
          </p:cNvSpPr>
          <p:nvPr>
            <p:ph type="dt" sz="half" idx="10"/>
          </p:nvPr>
        </p:nvSpPr>
        <p:spPr/>
        <p:txBody>
          <a:bodyPr/>
          <a:lstStyle/>
          <a:p>
            <a:fld id="{4B1C4CF0-E0E5-46E3-8AEF-EEFBFF0B3491}" type="datetimeFigureOut">
              <a:rPr lang="en-US" smtClean="0"/>
              <a:t>8/15/23</a:t>
            </a:fld>
            <a:endParaRPr lang="en-US"/>
          </a:p>
        </p:txBody>
      </p:sp>
      <p:sp>
        <p:nvSpPr>
          <p:cNvPr id="5" name="Footer Placeholder 4">
            <a:extLst>
              <a:ext uri="{FF2B5EF4-FFF2-40B4-BE49-F238E27FC236}">
                <a16:creationId xmlns:a16="http://schemas.microsoft.com/office/drawing/2014/main" id="{33CF9E9E-3063-4C12-B749-7838A0104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4E934-4F2B-44C9-A8A1-C45E95F9D842}"/>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3269967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3600" b="1" kern="1200" dirty="0">
                <a:solidFill>
                  <a:prstClr val="black"/>
                </a:solidFill>
                <a:latin typeface="Avenir Book" panose="02000503020000020003"/>
                <a:ea typeface="+mj-ea"/>
                <a:cs typeface="+mj-cs"/>
              </a:defRPr>
            </a:lvl1pPr>
          </a:lstStyle>
          <a:p>
            <a:r>
              <a:rPr lang="en-US" dirty="0"/>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8/15/23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7579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normAutofit/>
          </a:bodyPr>
          <a:lstStyle>
            <a:lvl1pPr>
              <a:defRPr lang="en-US" sz="4000" b="1" kern="1200" dirty="0">
                <a:solidFill>
                  <a:prstClr val="black"/>
                </a:solidFill>
                <a:latin typeface="Avenir Book" panose="02000503020000020003"/>
                <a:ea typeface="+mj-ea"/>
                <a:cs typeface="+mj-cs"/>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67552A1-71A3-024F-9A60-084391D34402}" type="datetimeFigureOut">
              <a:rPr lang="en-US" smtClean="0"/>
              <a:t>8/15/23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A4325E-37FB-0042-8122-DE10F43B9EA5}" type="slidenum">
              <a:rPr lang="en-US" smtClean="0"/>
              <a:t>‹#›</a:t>
            </a:fld>
            <a:endParaRPr lang="en-US" dirty="0"/>
          </a:p>
        </p:txBody>
      </p:sp>
    </p:spTree>
    <p:extLst>
      <p:ext uri="{BB962C8B-B14F-4D97-AF65-F5344CB8AC3E}">
        <p14:creationId xmlns:p14="http://schemas.microsoft.com/office/powerpoint/2010/main" val="1127899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67552A1-71A3-024F-9A60-084391D34402}" type="datetimeFigureOut">
              <a:rPr lang="en-US" smtClean="0"/>
              <a:t>8/15/23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A4325E-37FB-0042-8122-DE10F43B9EA5}" type="slidenum">
              <a:rPr lang="en-US" smtClean="0"/>
              <a:t>‹#›</a:t>
            </a:fld>
            <a:endParaRPr lang="en-US" dirty="0"/>
          </a:p>
        </p:txBody>
      </p:sp>
    </p:spTree>
    <p:extLst>
      <p:ext uri="{BB962C8B-B14F-4D97-AF65-F5344CB8AC3E}">
        <p14:creationId xmlns:p14="http://schemas.microsoft.com/office/powerpoint/2010/main" val="2918753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552A1-71A3-024F-9A60-084391D34402}" type="datetimeFigureOut">
              <a:rPr lang="en-US" smtClean="0"/>
              <a:t>8/15/23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A4325E-37FB-0042-8122-DE10F43B9EA5}" type="slidenum">
              <a:rPr lang="en-US" smtClean="0"/>
              <a:t>‹#›</a:t>
            </a:fld>
            <a:endParaRPr lang="en-US" dirty="0"/>
          </a:p>
        </p:txBody>
      </p:sp>
    </p:spTree>
    <p:extLst>
      <p:ext uri="{BB962C8B-B14F-4D97-AF65-F5344CB8AC3E}">
        <p14:creationId xmlns:p14="http://schemas.microsoft.com/office/powerpoint/2010/main" val="2412387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4000" b="1" kern="1200" dirty="0">
                <a:solidFill>
                  <a:prstClr val="black"/>
                </a:solidFill>
                <a:latin typeface="Avenir Book" panose="02000503020000020003"/>
                <a:ea typeface="+mj-ea"/>
                <a:cs typeface="+mj-cs"/>
              </a:defRPr>
            </a:lvl1pPr>
          </a:lstStyle>
          <a:p>
            <a:r>
              <a:rPr lang="en-US" dirty="0"/>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7552A1-71A3-024F-9A60-084391D34402}" type="datetimeFigureOut">
              <a:rPr lang="en-US" smtClean="0"/>
              <a:t>8/15/23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A4325E-37FB-0042-8122-DE10F43B9EA5}" type="slidenum">
              <a:rPr lang="en-US" smtClean="0"/>
              <a:t>‹#›</a:t>
            </a:fld>
            <a:endParaRPr lang="en-US" dirty="0"/>
          </a:p>
        </p:txBody>
      </p:sp>
    </p:spTree>
    <p:extLst>
      <p:ext uri="{BB962C8B-B14F-4D97-AF65-F5344CB8AC3E}">
        <p14:creationId xmlns:p14="http://schemas.microsoft.com/office/powerpoint/2010/main" val="2340980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FFD6-FEC3-8C40-84D0-74E46489E0DA}"/>
              </a:ext>
            </a:extLst>
          </p:cNvPr>
          <p:cNvSpPr>
            <a:spLocks noGrp="1"/>
          </p:cNvSpPr>
          <p:nvPr>
            <p:ph type="title"/>
          </p:nvPr>
        </p:nvSpPr>
        <p:spPr>
          <a:xfrm>
            <a:off x="831850" y="2928966"/>
            <a:ext cx="10515600" cy="1633509"/>
          </a:xfrm>
        </p:spPr>
        <p:txBody>
          <a:bodyPr anchor="b"/>
          <a:lstStyle>
            <a:lvl1pPr algn="ct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94493D5-BBAE-354E-A0EB-4F3E868D4104}"/>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45378A9-6250-7348-84DF-ACDCFED0CA7F}"/>
              </a:ext>
            </a:extLst>
          </p:cNvPr>
          <p:cNvSpPr>
            <a:spLocks noGrp="1"/>
          </p:cNvSpPr>
          <p:nvPr>
            <p:ph type="dt" sz="half" idx="10"/>
          </p:nvPr>
        </p:nvSpPr>
        <p:spPr/>
        <p:txBody>
          <a:bodyPr/>
          <a:lstStyle/>
          <a:p>
            <a:fld id="{0124871F-F4DD-9944-A61E-671CAF9E95EB}" type="datetimeFigureOut">
              <a:rPr lang="en-US" smtClean="0"/>
              <a:t>8/15/23</a:t>
            </a:fld>
            <a:endParaRPr lang="en-US"/>
          </a:p>
        </p:txBody>
      </p:sp>
      <p:sp>
        <p:nvSpPr>
          <p:cNvPr id="5" name="Footer Placeholder 4">
            <a:extLst>
              <a:ext uri="{FF2B5EF4-FFF2-40B4-BE49-F238E27FC236}">
                <a16:creationId xmlns:a16="http://schemas.microsoft.com/office/drawing/2014/main" id="{5BAC9482-2D5C-2C45-9BC7-3339D85C0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DEEA6-1866-D343-8BF6-AE5E6F42BEEB}"/>
              </a:ext>
            </a:extLst>
          </p:cNvPr>
          <p:cNvSpPr>
            <a:spLocks noGrp="1"/>
          </p:cNvSpPr>
          <p:nvPr>
            <p:ph type="sldNum" sz="quarter" idx="12"/>
          </p:nvPr>
        </p:nvSpPr>
        <p:spPr/>
        <p:txBody>
          <a:bodyPr/>
          <a:lstStyle/>
          <a:p>
            <a:fld id="{D887B2C3-0256-8446-80A6-6CF460CD2642}" type="slidenum">
              <a:rPr lang="en-US" smtClean="0"/>
              <a:t>‹#›</a:t>
            </a:fld>
            <a:endParaRPr lang="en-US"/>
          </a:p>
        </p:txBody>
      </p:sp>
      <p:pic>
        <p:nvPicPr>
          <p:cNvPr id="7" name="Picture 6">
            <a:extLst>
              <a:ext uri="{FF2B5EF4-FFF2-40B4-BE49-F238E27FC236}">
                <a16:creationId xmlns:a16="http://schemas.microsoft.com/office/drawing/2014/main" id="{40BFBD80-7330-C0A0-B226-86FD23FFE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6265" y="472936"/>
            <a:ext cx="6799469" cy="2061541"/>
          </a:xfrm>
          <a:prstGeom prst="rect">
            <a:avLst/>
          </a:prstGeom>
        </p:spPr>
      </p:pic>
    </p:spTree>
    <p:extLst>
      <p:ext uri="{BB962C8B-B14F-4D97-AF65-F5344CB8AC3E}">
        <p14:creationId xmlns:p14="http://schemas.microsoft.com/office/powerpoint/2010/main" val="244115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4000" b="1" kern="1200" dirty="0">
                <a:solidFill>
                  <a:prstClr val="black"/>
                </a:solidFill>
                <a:latin typeface="Avenir Book" panose="02000503020000020003"/>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7552A1-71A3-024F-9A60-084391D34402}" type="datetimeFigureOut">
              <a:rPr lang="en-US" smtClean="0"/>
              <a:t>8/15/23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A4325E-37FB-0042-8122-DE10F43B9EA5}" type="slidenum">
              <a:rPr lang="en-US" smtClean="0"/>
              <a:t>‹#›</a:t>
            </a:fld>
            <a:endParaRPr lang="en-US" dirty="0"/>
          </a:p>
        </p:txBody>
      </p:sp>
    </p:spTree>
    <p:extLst>
      <p:ext uri="{BB962C8B-B14F-4D97-AF65-F5344CB8AC3E}">
        <p14:creationId xmlns:p14="http://schemas.microsoft.com/office/powerpoint/2010/main" val="3102842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Avenir Book" panose="02000503020000020003"/>
              </a:defRPr>
            </a:lvl1pPr>
          </a:lstStyle>
          <a:p>
            <a:r>
              <a:rPr lang="en-US" dirty="0"/>
              <a:t>Click to edit Master title style</a:t>
            </a:r>
          </a:p>
        </p:txBody>
      </p:sp>
      <p:sp>
        <p:nvSpPr>
          <p:cNvPr id="3" name="Date Placeholder 2"/>
          <p:cNvSpPr>
            <a:spLocks noGrp="1"/>
          </p:cNvSpPr>
          <p:nvPr>
            <p:ph type="dt" sz="half" idx="10"/>
          </p:nvPr>
        </p:nvSpPr>
        <p:spPr/>
        <p:txBody>
          <a:bodyPr/>
          <a:lstStyle/>
          <a:p>
            <a:fld id="{D67552A1-71A3-024F-9A60-084391D34402}" type="datetimeFigureOut">
              <a:rPr lang="en-US" smtClean="0"/>
              <a:t>8/15/23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A4325E-37FB-0042-8122-DE10F43B9EA5}" type="slidenum">
              <a:rPr lang="en-US" smtClean="0"/>
              <a:t>‹#›</a:t>
            </a:fld>
            <a:endParaRPr lang="en-US" dirty="0"/>
          </a:p>
        </p:txBody>
      </p:sp>
    </p:spTree>
    <p:extLst>
      <p:ext uri="{BB962C8B-B14F-4D97-AF65-F5344CB8AC3E}">
        <p14:creationId xmlns:p14="http://schemas.microsoft.com/office/powerpoint/2010/main" val="2622713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552A1-71A3-024F-9A60-084391D34402}" type="datetimeFigureOut">
              <a:rPr lang="en-US" smtClean="0"/>
              <a:t>8/15/23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A4325E-37FB-0042-8122-DE10F43B9EA5}" type="slidenum">
              <a:rPr lang="en-US" smtClean="0"/>
              <a:t>‹#›</a:t>
            </a:fld>
            <a:endParaRPr lang="en-US" dirty="0"/>
          </a:p>
        </p:txBody>
      </p:sp>
    </p:spTree>
    <p:extLst>
      <p:ext uri="{BB962C8B-B14F-4D97-AF65-F5344CB8AC3E}">
        <p14:creationId xmlns:p14="http://schemas.microsoft.com/office/powerpoint/2010/main" val="2608024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1"/>
          </a:xfrm>
        </p:spPr>
        <p:txBody>
          <a:bodyPr anchor="b"/>
          <a:lstStyle>
            <a:lvl1pPr algn="l">
              <a:defRPr sz="2000" b="1">
                <a:latin typeface="Avenir Book" panose="02000503020000020003"/>
              </a:defRPr>
            </a:lvl1pPr>
          </a:lstStyle>
          <a:p>
            <a:r>
              <a:rPr lang="en-US" dirty="0"/>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7552A1-71A3-024F-9A60-084391D34402}" type="datetimeFigureOut">
              <a:rPr lang="en-US" smtClean="0"/>
              <a:t>8/15/23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A4325E-37FB-0042-8122-DE10F43B9EA5}" type="slidenum">
              <a:rPr lang="en-US" smtClean="0"/>
              <a:t>‹#›</a:t>
            </a:fld>
            <a:endParaRPr lang="en-US" dirty="0"/>
          </a:p>
        </p:txBody>
      </p:sp>
    </p:spTree>
    <p:extLst>
      <p:ext uri="{BB962C8B-B14F-4D97-AF65-F5344CB8AC3E}">
        <p14:creationId xmlns:p14="http://schemas.microsoft.com/office/powerpoint/2010/main" val="1947643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7552A1-71A3-024F-9A60-084391D34402}" type="datetimeFigureOut">
              <a:rPr lang="en-US" smtClean="0"/>
              <a:t>8/15/23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A4325E-37FB-0042-8122-DE10F43B9EA5}" type="slidenum">
              <a:rPr lang="en-US" smtClean="0"/>
              <a:t>‹#›</a:t>
            </a:fld>
            <a:endParaRPr lang="en-US" dirty="0"/>
          </a:p>
        </p:txBody>
      </p:sp>
    </p:spTree>
    <p:extLst>
      <p:ext uri="{BB962C8B-B14F-4D97-AF65-F5344CB8AC3E}">
        <p14:creationId xmlns:p14="http://schemas.microsoft.com/office/powerpoint/2010/main" val="14460668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552A1-71A3-024F-9A60-084391D34402}" type="datetimeFigureOut">
              <a:rPr lang="en-US" smtClean="0"/>
              <a:t>8/15/23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A4325E-37FB-0042-8122-DE10F43B9EA5}" type="slidenum">
              <a:rPr lang="en-US" smtClean="0"/>
              <a:t>‹#›</a:t>
            </a:fld>
            <a:endParaRPr lang="en-US" dirty="0"/>
          </a:p>
        </p:txBody>
      </p:sp>
    </p:spTree>
    <p:extLst>
      <p:ext uri="{BB962C8B-B14F-4D97-AF65-F5344CB8AC3E}">
        <p14:creationId xmlns:p14="http://schemas.microsoft.com/office/powerpoint/2010/main" val="717084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552A1-71A3-024F-9A60-084391D34402}" type="datetimeFigureOut">
              <a:rPr lang="en-US" smtClean="0"/>
              <a:t>8/15/23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A4325E-37FB-0042-8122-DE10F43B9EA5}" type="slidenum">
              <a:rPr lang="en-US" smtClean="0"/>
              <a:t>‹#›</a:t>
            </a:fld>
            <a:endParaRPr lang="en-US" dirty="0"/>
          </a:p>
        </p:txBody>
      </p:sp>
    </p:spTree>
    <p:extLst>
      <p:ext uri="{BB962C8B-B14F-4D97-AF65-F5344CB8AC3E}">
        <p14:creationId xmlns:p14="http://schemas.microsoft.com/office/powerpoint/2010/main" val="3673467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ContentPage">
    <p:spTree>
      <p:nvGrpSpPr>
        <p:cNvPr id="1" name=""/>
        <p:cNvGrpSpPr/>
        <p:nvPr/>
      </p:nvGrpSpPr>
      <p:grpSpPr>
        <a:xfrm>
          <a:off x="0" y="0"/>
          <a:ext cx="0" cy="0"/>
          <a:chOff x="0" y="0"/>
          <a:chExt cx="0" cy="0"/>
        </a:xfrm>
      </p:grpSpPr>
      <p:pic>
        <p:nvPicPr>
          <p:cNvPr id="2" name="Picture 1" descr="C+M_ContentBack0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143"/>
          </a:xfrm>
          <a:prstGeom prst="rect">
            <a:avLst/>
          </a:prstGeom>
        </p:spPr>
      </p:pic>
      <p:sp>
        <p:nvSpPr>
          <p:cNvPr id="7" name="Content Placeholder 3"/>
          <p:cNvSpPr>
            <a:spLocks noGrp="1"/>
          </p:cNvSpPr>
          <p:nvPr>
            <p:ph sz="half" idx="2"/>
          </p:nvPr>
        </p:nvSpPr>
        <p:spPr>
          <a:xfrm>
            <a:off x="952500" y="1485901"/>
            <a:ext cx="10972800" cy="4914901"/>
          </a:xfrm>
          <a:prstGeom prst="rect">
            <a:avLst/>
          </a:prstGeom>
        </p:spPr>
        <p:txBody>
          <a:bodyPr tIns="0"/>
          <a:lstStyle>
            <a:lvl1pPr marL="0" marR="0" indent="0" algn="l" defTabSz="288036" rtl="0" eaLnBrk="1" fontAlgn="auto" latinLnBrk="0" hangingPunct="1">
              <a:lnSpc>
                <a:spcPts val="2117"/>
              </a:lnSpc>
              <a:spcBef>
                <a:spcPts val="0"/>
              </a:spcBef>
              <a:spcAft>
                <a:spcPts val="756"/>
              </a:spcAft>
              <a:buClr>
                <a:srgbClr val="0091CE"/>
              </a:buClr>
              <a:buSzTx/>
              <a:buFontTx/>
              <a:buNone/>
              <a:tabLst/>
              <a:defRPr sz="1800" b="1" i="0" cap="none" baseline="0">
                <a:solidFill>
                  <a:srgbClr val="0091CE"/>
                </a:solidFill>
                <a:latin typeface="Arial"/>
              </a:defRPr>
            </a:lvl1pPr>
            <a:lvl2pPr marL="253472" indent="-253472" defTabSz="256032">
              <a:lnSpc>
                <a:spcPts val="2205"/>
              </a:lnSpc>
              <a:spcBef>
                <a:spcPts val="0"/>
              </a:spcBef>
              <a:spcAft>
                <a:spcPts val="756"/>
              </a:spcAft>
              <a:buClr>
                <a:srgbClr val="0091CE"/>
              </a:buClr>
              <a:buFont typeface="Lucida Grande"/>
              <a:buChar char="+"/>
              <a:tabLst/>
              <a:defRPr sz="1800" baseline="0">
                <a:latin typeface="Arial"/>
              </a:defRPr>
            </a:lvl2pPr>
            <a:lvl3pPr marL="576072" indent="-201625">
              <a:lnSpc>
                <a:spcPts val="2205"/>
              </a:lnSpc>
              <a:spcBef>
                <a:spcPts val="0"/>
              </a:spcBef>
              <a:spcAft>
                <a:spcPts val="756"/>
              </a:spcAft>
              <a:buClr>
                <a:schemeClr val="bg1">
                  <a:lumMod val="65000"/>
                </a:schemeClr>
              </a:buClr>
              <a:buFont typeface="Arial"/>
              <a:buChar char="•"/>
              <a:tabLst/>
              <a:defRPr sz="1500" baseline="0">
                <a:latin typeface="Arial"/>
              </a:defRPr>
            </a:lvl3pPr>
            <a:lvl4pPr marL="864108" indent="-201625">
              <a:lnSpc>
                <a:spcPts val="2205"/>
              </a:lnSpc>
              <a:spcBef>
                <a:spcPts val="0"/>
              </a:spcBef>
              <a:spcAft>
                <a:spcPts val="756"/>
              </a:spcAft>
              <a:buClr>
                <a:schemeClr val="bg1">
                  <a:lumMod val="65000"/>
                </a:schemeClr>
              </a:buClr>
              <a:buFont typeface="Arial"/>
              <a:buChar char="•"/>
              <a:defRPr sz="1500" baseline="0">
                <a:latin typeface="Arial"/>
              </a:defRPr>
            </a:lvl4pPr>
            <a:lvl5pPr marL="1152144" indent="-201625">
              <a:lnSpc>
                <a:spcPts val="2205"/>
              </a:lnSpc>
              <a:spcBef>
                <a:spcPts val="0"/>
              </a:spcBef>
              <a:spcAft>
                <a:spcPts val="756"/>
              </a:spcAft>
              <a:buClr>
                <a:schemeClr val="bg1">
                  <a:lumMod val="65000"/>
                </a:schemeClr>
              </a:buClr>
              <a:buFont typeface="Arial"/>
              <a:buChar char="•"/>
              <a:defRPr sz="1500" baseline="0">
                <a:latin typeface="Arial"/>
              </a:defRPr>
            </a:lvl5pPr>
            <a:lvl6pPr>
              <a:defRPr sz="1000"/>
            </a:lvl6pPr>
            <a:lvl7pPr>
              <a:defRPr sz="1000"/>
            </a:lvl7pPr>
            <a:lvl8pPr>
              <a:defRPr sz="100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1"/>
          <p:cNvSpPr>
            <a:spLocks noGrp="1"/>
          </p:cNvSpPr>
          <p:nvPr>
            <p:ph type="title"/>
          </p:nvPr>
        </p:nvSpPr>
        <p:spPr>
          <a:xfrm>
            <a:off x="952500" y="0"/>
            <a:ext cx="10972800" cy="1143000"/>
          </a:xfrm>
          <a:prstGeom prst="rect">
            <a:avLst/>
          </a:prstGeom>
        </p:spPr>
        <p:txBody>
          <a:bodyPr vert="horz" lIns="57607" tIns="28804" rIns="57607" bIns="28804" rtlCol="0" anchor="ctr">
            <a:normAutofit/>
          </a:bodyPr>
          <a:lstStyle>
            <a:lvl1pPr algn="l">
              <a:defRPr sz="2100" b="1" i="0" cap="all" spc="378">
                <a:solidFill>
                  <a:schemeClr val="bg1"/>
                </a:solidFill>
                <a:latin typeface="Arial"/>
              </a:defRPr>
            </a:lvl1pPr>
          </a:lstStyle>
          <a:p>
            <a:r>
              <a:rPr lang="en-US" dirty="0"/>
              <a:t>Click to edit Master title style</a:t>
            </a:r>
          </a:p>
        </p:txBody>
      </p:sp>
      <p:sp>
        <p:nvSpPr>
          <p:cNvPr id="4" name="TextBox 3"/>
          <p:cNvSpPr txBox="1"/>
          <p:nvPr userDrawn="1"/>
        </p:nvSpPr>
        <p:spPr>
          <a:xfrm>
            <a:off x="10325100" y="6535952"/>
            <a:ext cx="1600200" cy="181281"/>
          </a:xfrm>
          <a:prstGeom prst="rect">
            <a:avLst/>
          </a:prstGeom>
          <a:noFill/>
        </p:spPr>
        <p:txBody>
          <a:bodyPr wrap="square" lIns="57607" tIns="28804" rIns="57607" bIns="28804" rtlCol="0">
            <a:spAutoFit/>
          </a:bodyPr>
          <a:lstStyle/>
          <a:p>
            <a:pPr algn="r"/>
            <a:fld id="{E58BB0DF-6B9F-7442-8112-6A6D680BE1CF}" type="slidenum">
              <a:rPr lang="en-US" sz="800" b="1" i="0" spc="63" smtClean="0">
                <a:latin typeface="Arial"/>
              </a:rPr>
              <a:pPr algn="r"/>
              <a:t>‹#›</a:t>
            </a:fld>
            <a:endParaRPr lang="en-US" sz="800" b="1" i="0" spc="63" dirty="0">
              <a:latin typeface="Arial"/>
            </a:endParaRPr>
          </a:p>
        </p:txBody>
      </p:sp>
      <p:sp>
        <p:nvSpPr>
          <p:cNvPr id="8" name="Text Placeholder 2"/>
          <p:cNvSpPr>
            <a:spLocks noGrp="1"/>
          </p:cNvSpPr>
          <p:nvPr>
            <p:ph type="body" idx="11"/>
          </p:nvPr>
        </p:nvSpPr>
        <p:spPr>
          <a:xfrm>
            <a:off x="6438900" y="5600701"/>
            <a:ext cx="5486400" cy="640556"/>
          </a:xfrm>
          <a:prstGeom prst="rect">
            <a:avLst/>
          </a:prstGeom>
        </p:spPr>
        <p:txBody>
          <a:bodyPr anchor="b" anchorCtr="0"/>
          <a:lstStyle>
            <a:lvl1pPr marL="0" indent="0" algn="r">
              <a:spcBef>
                <a:spcPts val="0"/>
              </a:spcBef>
              <a:buNone/>
              <a:defRPr sz="900" b="0" i="0" cap="none" spc="63" baseline="0">
                <a:solidFill>
                  <a:schemeClr val="bg1">
                    <a:lumMod val="65000"/>
                  </a:schemeClr>
                </a:solidFill>
                <a:latin typeface="Arial"/>
              </a:defRPr>
            </a:lvl1pPr>
            <a:lvl2pPr marL="288036" indent="0">
              <a:buNone/>
              <a:defRPr sz="1300" b="1"/>
            </a:lvl2pPr>
            <a:lvl3pPr marL="576072" indent="0">
              <a:buNone/>
              <a:defRPr sz="1100" b="1"/>
            </a:lvl3pPr>
            <a:lvl4pPr marL="864108" indent="0">
              <a:buNone/>
              <a:defRPr sz="1000" b="1"/>
            </a:lvl4pPr>
            <a:lvl5pPr marL="1152144" indent="0">
              <a:buNone/>
              <a:defRPr sz="1000" b="1"/>
            </a:lvl5pPr>
            <a:lvl6pPr marL="1440180" indent="0">
              <a:buNone/>
              <a:defRPr sz="1000" b="1"/>
            </a:lvl6pPr>
            <a:lvl7pPr marL="1728216" indent="0">
              <a:buNone/>
              <a:defRPr sz="1000" b="1"/>
            </a:lvl7pPr>
            <a:lvl8pPr marL="2016252" indent="0">
              <a:buNone/>
              <a:defRPr sz="1000" b="1"/>
            </a:lvl8pPr>
            <a:lvl9pPr marL="2304288" indent="0">
              <a:buNone/>
              <a:defRPr sz="1000" b="1"/>
            </a:lvl9pPr>
          </a:lstStyle>
          <a:p>
            <a:pPr lvl="0"/>
            <a:r>
              <a:rPr lang="en-US" dirty="0"/>
              <a:t>Click to edit Master text styles</a:t>
            </a:r>
          </a:p>
        </p:txBody>
      </p:sp>
    </p:spTree>
    <p:extLst>
      <p:ext uri="{BB962C8B-B14F-4D97-AF65-F5344CB8AC3E}">
        <p14:creationId xmlns:p14="http://schemas.microsoft.com/office/powerpoint/2010/main" val="673942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SectionDivider_BoldGrad">
    <p:spTree>
      <p:nvGrpSpPr>
        <p:cNvPr id="1" name=""/>
        <p:cNvGrpSpPr/>
        <p:nvPr/>
      </p:nvGrpSpPr>
      <p:grpSpPr>
        <a:xfrm>
          <a:off x="0" y="0"/>
          <a:ext cx="0" cy="0"/>
          <a:chOff x="0" y="0"/>
          <a:chExt cx="0" cy="0"/>
        </a:xfrm>
      </p:grpSpPr>
      <p:pic>
        <p:nvPicPr>
          <p:cNvPr id="6" name="Picture 5" descr="Untitled-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p:cNvSpPr>
            <a:spLocks noGrp="1"/>
          </p:cNvSpPr>
          <p:nvPr>
            <p:ph type="title"/>
          </p:nvPr>
        </p:nvSpPr>
        <p:spPr>
          <a:xfrm>
            <a:off x="1123951" y="0"/>
            <a:ext cx="10972800" cy="6858000"/>
          </a:xfrm>
          <a:prstGeom prst="rect">
            <a:avLst/>
          </a:prstGeom>
        </p:spPr>
        <p:txBody>
          <a:bodyPr vert="horz" lIns="57607" tIns="28804" rIns="57607" bIns="28804" anchor="ctr" anchorCtr="0"/>
          <a:lstStyle>
            <a:lvl1pPr algn="l">
              <a:defRPr sz="7600" b="1" i="0" cap="all" spc="756" baseline="0">
                <a:solidFill>
                  <a:schemeClr val="bg1"/>
                </a:solidFill>
                <a:latin typeface="Arial"/>
              </a:defRPr>
            </a:lvl1pPr>
          </a:lstStyle>
          <a:p>
            <a:r>
              <a:rPr lang="en-US" dirty="0"/>
              <a:t>Click to edit Master title style</a:t>
            </a:r>
          </a:p>
        </p:txBody>
      </p:sp>
    </p:spTree>
    <p:extLst>
      <p:ext uri="{BB962C8B-B14F-4D97-AF65-F5344CB8AC3E}">
        <p14:creationId xmlns:p14="http://schemas.microsoft.com/office/powerpoint/2010/main" val="3941189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36AF6-1100-CF4A-852D-AA28197BD26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B5D4F10-33C0-C441-AEEB-F18A06FFD2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2041CA-ADAD-B84B-894A-56E117FA44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584E15-D203-B34F-A28B-1B40C039C75C}"/>
              </a:ext>
            </a:extLst>
          </p:cNvPr>
          <p:cNvSpPr>
            <a:spLocks noGrp="1"/>
          </p:cNvSpPr>
          <p:nvPr>
            <p:ph type="dt" sz="half" idx="10"/>
          </p:nvPr>
        </p:nvSpPr>
        <p:spPr/>
        <p:txBody>
          <a:bodyPr/>
          <a:lstStyle/>
          <a:p>
            <a:fld id="{0124871F-F4DD-9944-A61E-671CAF9E95EB}" type="datetimeFigureOut">
              <a:rPr lang="en-US" smtClean="0"/>
              <a:t>8/15/23</a:t>
            </a:fld>
            <a:endParaRPr lang="en-US"/>
          </a:p>
        </p:txBody>
      </p:sp>
      <p:sp>
        <p:nvSpPr>
          <p:cNvPr id="6" name="Footer Placeholder 5">
            <a:extLst>
              <a:ext uri="{FF2B5EF4-FFF2-40B4-BE49-F238E27FC236}">
                <a16:creationId xmlns:a16="http://schemas.microsoft.com/office/drawing/2014/main" id="{CCB7CE14-EB12-E941-97E4-58A4E4F88373}"/>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1BEA2A91-304E-B847-F1AD-5ADC04B233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2867463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1A16-056C-EC49-B774-6C3CBC97EBFA}"/>
              </a:ext>
            </a:extLst>
          </p:cNvPr>
          <p:cNvSpPr>
            <a:spLocks noGrp="1"/>
          </p:cNvSpPr>
          <p:nvPr>
            <p:ph type="title"/>
          </p:nvPr>
        </p:nvSpPr>
        <p:spPr>
          <a:xfrm>
            <a:off x="839788" y="365125"/>
            <a:ext cx="10515600" cy="1325563"/>
          </a:xfrm>
        </p:spPr>
        <p:txBody>
          <a:bodyPr>
            <a:normAutofit/>
          </a:bodyPr>
          <a:lstStyle>
            <a:lvl1pPr>
              <a:defRPr lang="en-US" sz="4000" b="1" kern="1200" cap="all" baseline="0" noProof="0" dirty="0">
                <a:solidFill>
                  <a:srgbClr val="6C734E"/>
                </a:solidFill>
                <a:latin typeface="+mj-lt"/>
                <a:ea typeface="+mn-ea"/>
                <a:cs typeface="+mn-cs"/>
              </a:defRPr>
            </a:lvl1pPr>
          </a:lstStyle>
          <a:p>
            <a:r>
              <a:rPr lang="en-US" dirty="0"/>
              <a:t>Click to edit Master title style</a:t>
            </a:r>
          </a:p>
        </p:txBody>
      </p:sp>
      <p:sp>
        <p:nvSpPr>
          <p:cNvPr id="3" name="Text Placeholder 2">
            <a:extLst>
              <a:ext uri="{FF2B5EF4-FFF2-40B4-BE49-F238E27FC236}">
                <a16:creationId xmlns:a16="http://schemas.microsoft.com/office/drawing/2014/main" id="{D4DD00F7-A211-6F45-B29D-566FC682EC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0EDF2-F838-DA46-A197-BAB92A3BBD9A}"/>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C819ACD-2534-8344-A815-0525428339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040EDA-A1BD-404C-BC11-C68799B6E3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EBC2D-2C8D-9947-A520-65C1DB35BD5C}"/>
              </a:ext>
            </a:extLst>
          </p:cNvPr>
          <p:cNvSpPr>
            <a:spLocks noGrp="1"/>
          </p:cNvSpPr>
          <p:nvPr>
            <p:ph type="dt" sz="half" idx="10"/>
          </p:nvPr>
        </p:nvSpPr>
        <p:spPr/>
        <p:txBody>
          <a:bodyPr/>
          <a:lstStyle/>
          <a:p>
            <a:fld id="{0124871F-F4DD-9944-A61E-671CAF9E95EB}" type="datetimeFigureOut">
              <a:rPr lang="en-US" smtClean="0"/>
              <a:t>8/15/23</a:t>
            </a:fld>
            <a:endParaRPr lang="en-US"/>
          </a:p>
        </p:txBody>
      </p:sp>
      <p:sp>
        <p:nvSpPr>
          <p:cNvPr id="8" name="Footer Placeholder 7">
            <a:extLst>
              <a:ext uri="{FF2B5EF4-FFF2-40B4-BE49-F238E27FC236}">
                <a16:creationId xmlns:a16="http://schemas.microsoft.com/office/drawing/2014/main" id="{2667B0F6-919D-0944-B4F0-14736DAC484A}"/>
              </a:ext>
            </a:extLst>
          </p:cNvPr>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B90221CF-941C-7861-58D1-BBFD993743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102449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6D44-0765-A044-933B-9051FDEE952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CE955BC-AFB2-E34C-81BB-A094FF3C0CD6}"/>
              </a:ext>
            </a:extLst>
          </p:cNvPr>
          <p:cNvSpPr>
            <a:spLocks noGrp="1"/>
          </p:cNvSpPr>
          <p:nvPr>
            <p:ph type="dt" sz="half" idx="10"/>
          </p:nvPr>
        </p:nvSpPr>
        <p:spPr/>
        <p:txBody>
          <a:bodyPr/>
          <a:lstStyle/>
          <a:p>
            <a:fld id="{0124871F-F4DD-9944-A61E-671CAF9E95EB}" type="datetimeFigureOut">
              <a:rPr lang="en-US" smtClean="0"/>
              <a:t>8/15/23</a:t>
            </a:fld>
            <a:endParaRPr lang="en-US"/>
          </a:p>
        </p:txBody>
      </p:sp>
      <p:sp>
        <p:nvSpPr>
          <p:cNvPr id="4" name="Footer Placeholder 3">
            <a:extLst>
              <a:ext uri="{FF2B5EF4-FFF2-40B4-BE49-F238E27FC236}">
                <a16:creationId xmlns:a16="http://schemas.microsoft.com/office/drawing/2014/main" id="{5A37036E-0484-3E41-8EEF-1CDE9E751BBF}"/>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243D312D-3C88-AFBF-5C80-8D6E6816BB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3525804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A9D8A7-65FD-894D-BC5A-6C0CC2250266}"/>
              </a:ext>
            </a:extLst>
          </p:cNvPr>
          <p:cNvSpPr>
            <a:spLocks noGrp="1"/>
          </p:cNvSpPr>
          <p:nvPr>
            <p:ph type="dt" sz="half" idx="10"/>
          </p:nvPr>
        </p:nvSpPr>
        <p:spPr/>
        <p:txBody>
          <a:bodyPr/>
          <a:lstStyle/>
          <a:p>
            <a:fld id="{0124871F-F4DD-9944-A61E-671CAF9E95EB}" type="datetimeFigureOut">
              <a:rPr lang="en-US" smtClean="0"/>
              <a:t>8/15/23</a:t>
            </a:fld>
            <a:endParaRPr lang="en-US"/>
          </a:p>
        </p:txBody>
      </p:sp>
      <p:sp>
        <p:nvSpPr>
          <p:cNvPr id="3" name="Footer Placeholder 2">
            <a:extLst>
              <a:ext uri="{FF2B5EF4-FFF2-40B4-BE49-F238E27FC236}">
                <a16:creationId xmlns:a16="http://schemas.microsoft.com/office/drawing/2014/main" id="{642BC094-7237-FB48-9E6C-48C34454D15B}"/>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C9950178-7A97-7201-0DCD-304FA65E4A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4142753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C3EF8-56B7-BC4C-94A3-78A935AB81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27C2E7-C06B-8245-9197-C7481B2F8C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E04291-5F42-BA40-924A-6CA2941CB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909EE-6B37-334F-9279-7C06856A6EF0}"/>
              </a:ext>
            </a:extLst>
          </p:cNvPr>
          <p:cNvSpPr>
            <a:spLocks noGrp="1"/>
          </p:cNvSpPr>
          <p:nvPr>
            <p:ph type="dt" sz="half" idx="10"/>
          </p:nvPr>
        </p:nvSpPr>
        <p:spPr/>
        <p:txBody>
          <a:bodyPr/>
          <a:lstStyle/>
          <a:p>
            <a:fld id="{0124871F-F4DD-9944-A61E-671CAF9E95EB}" type="datetimeFigureOut">
              <a:rPr lang="en-US" smtClean="0"/>
              <a:t>8/15/23</a:t>
            </a:fld>
            <a:endParaRPr lang="en-US"/>
          </a:p>
        </p:txBody>
      </p:sp>
      <p:sp>
        <p:nvSpPr>
          <p:cNvPr id="6" name="Footer Placeholder 5">
            <a:extLst>
              <a:ext uri="{FF2B5EF4-FFF2-40B4-BE49-F238E27FC236}">
                <a16:creationId xmlns:a16="http://schemas.microsoft.com/office/drawing/2014/main" id="{13616313-56DB-7243-8A47-632054172E84}"/>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3D735EE8-C9A1-9CDF-75FC-CA74D09732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616703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C53A-E645-664B-9110-42C6ED694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38FE41-513B-2949-A6D7-54FF162D8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33A91C-F037-DE40-AC65-F052977472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273B98-6695-5445-B5EA-C1C3D0399226}"/>
              </a:ext>
            </a:extLst>
          </p:cNvPr>
          <p:cNvSpPr>
            <a:spLocks noGrp="1"/>
          </p:cNvSpPr>
          <p:nvPr>
            <p:ph type="dt" sz="half" idx="10"/>
          </p:nvPr>
        </p:nvSpPr>
        <p:spPr/>
        <p:txBody>
          <a:bodyPr/>
          <a:lstStyle/>
          <a:p>
            <a:fld id="{0124871F-F4DD-9944-A61E-671CAF9E95EB}" type="datetimeFigureOut">
              <a:rPr lang="en-US" smtClean="0"/>
              <a:t>8/15/23</a:t>
            </a:fld>
            <a:endParaRPr lang="en-US"/>
          </a:p>
        </p:txBody>
      </p:sp>
      <p:sp>
        <p:nvSpPr>
          <p:cNvPr id="6" name="Footer Placeholder 5">
            <a:extLst>
              <a:ext uri="{FF2B5EF4-FFF2-40B4-BE49-F238E27FC236}">
                <a16:creationId xmlns:a16="http://schemas.microsoft.com/office/drawing/2014/main" id="{C6742A45-D1ED-9547-8EBE-F34BA81F341A}"/>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40526B77-55DC-F413-9AE5-25C8C28537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2033159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7A3130-5BF6-8542-BACA-634B473754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E770912-DEF6-C243-817B-B594E12B70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B7F1E-C1E7-2245-921C-052E37230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4871F-F4DD-9944-A61E-671CAF9E95EB}" type="datetimeFigureOut">
              <a:rPr lang="en-US" smtClean="0"/>
              <a:t>8/15/23</a:t>
            </a:fld>
            <a:endParaRPr lang="en-US"/>
          </a:p>
        </p:txBody>
      </p:sp>
      <p:sp>
        <p:nvSpPr>
          <p:cNvPr id="5" name="Footer Placeholder 4">
            <a:extLst>
              <a:ext uri="{FF2B5EF4-FFF2-40B4-BE49-F238E27FC236}">
                <a16:creationId xmlns:a16="http://schemas.microsoft.com/office/drawing/2014/main" id="{A77923EC-E947-7941-AA78-B36914EF4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2043B6-A13A-1847-B287-5BDDDDAD8C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7B2C3-0256-8446-80A6-6CF460CD2642}" type="slidenum">
              <a:rPr lang="en-US" smtClean="0"/>
              <a:t>‹#›</a:t>
            </a:fld>
            <a:endParaRPr lang="en-US"/>
          </a:p>
        </p:txBody>
      </p:sp>
    </p:spTree>
    <p:extLst>
      <p:ext uri="{BB962C8B-B14F-4D97-AF65-F5344CB8AC3E}">
        <p14:creationId xmlns:p14="http://schemas.microsoft.com/office/powerpoint/2010/main" val="3093875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51F27F-98F9-A147-8986-34441C7B752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67067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5CCE83-A23E-46F5-8B90-CA6DDA4551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AF4905-C50E-41DA-9DB3-9A07393853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B53A6A-DF2B-4732-B299-8702228DF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C4CF0-E0E5-46E3-8AEF-EEFBFF0B3491}" type="datetimeFigureOut">
              <a:rPr lang="en-US" smtClean="0"/>
              <a:t>8/15/23</a:t>
            </a:fld>
            <a:endParaRPr lang="en-US"/>
          </a:p>
        </p:txBody>
      </p:sp>
      <p:sp>
        <p:nvSpPr>
          <p:cNvPr id="5" name="Footer Placeholder 4">
            <a:extLst>
              <a:ext uri="{FF2B5EF4-FFF2-40B4-BE49-F238E27FC236}">
                <a16:creationId xmlns:a16="http://schemas.microsoft.com/office/drawing/2014/main" id="{3CECCAA8-9453-4935-B8C8-39FFB4994E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E6FBDB-72C5-4698-8A78-B610D65E66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521B-1D81-4FCA-BCFE-9BEE6D771DDC}" type="slidenum">
              <a:rPr lang="en-US" smtClean="0"/>
              <a:t>‹#›</a:t>
            </a:fld>
            <a:endParaRPr lang="en-US"/>
          </a:p>
        </p:txBody>
      </p:sp>
    </p:spTree>
    <p:extLst>
      <p:ext uri="{BB962C8B-B14F-4D97-AF65-F5344CB8AC3E}">
        <p14:creationId xmlns:p14="http://schemas.microsoft.com/office/powerpoint/2010/main" val="408068781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552A1-71A3-024F-9A60-084391D34402}" type="datetimeFigureOut">
              <a:rPr lang="en-US" smtClean="0"/>
              <a:t>8/15/23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4325E-37FB-0042-8122-DE10F43B9EA5}" type="slidenum">
              <a:rPr lang="en-US" smtClean="0"/>
              <a:t>‹#›</a:t>
            </a:fld>
            <a:endParaRPr lang="en-US" dirty="0"/>
          </a:p>
        </p:txBody>
      </p:sp>
    </p:spTree>
    <p:extLst>
      <p:ext uri="{BB962C8B-B14F-4D97-AF65-F5344CB8AC3E}">
        <p14:creationId xmlns:p14="http://schemas.microsoft.com/office/powerpoint/2010/main" val="400994950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venir Book" panose="02000503020000020003"/>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Book" panose="02000503020000020003"/>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Book" panose="02000503020000020003"/>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Book" panose="02000503020000020003"/>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Book" panose="02000503020000020003"/>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hyperlink" Target="https://www.facebook.com/help/210413455658361"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31.png"/><Relationship Id="rId4" Type="http://schemas.openxmlformats.org/officeDocument/2006/relationships/hyperlink" Target="https://www.facebook.com/help/104002523024878"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image" Target="../media/image31.png"/><Relationship Id="rId5" Type="http://schemas.openxmlformats.org/officeDocument/2006/relationships/diagramQuickStyle" Target="../diagrams/quickStyle1.xml"/><Relationship Id="rId10" Type="http://schemas.openxmlformats.org/officeDocument/2006/relationships/image" Target="../media/image33.png"/><Relationship Id="rId4" Type="http://schemas.openxmlformats.org/officeDocument/2006/relationships/diagramLayout" Target="../diagrams/layout1.xml"/><Relationship Id="rId9" Type="http://schemas.openxmlformats.org/officeDocument/2006/relationships/hyperlink" Target="https://www.facebook.com/help/21041345565836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couting.webdamdb.com/bp/" TargetMode="External"/><Relationship Id="rId2" Type="http://schemas.openxmlformats.org/officeDocument/2006/relationships/image" Target="../media/image34.png"/><Relationship Id="rId1" Type="http://schemas.openxmlformats.org/officeDocument/2006/relationships/slideLayout" Target="../slideLayouts/slideLayout1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facebook.com/business/help/347929565360250?id=300360584271273"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8.xml"/><Relationship Id="rId7" Type="http://schemas.openxmlformats.org/officeDocument/2006/relationships/image" Target="../media/image41.png"/><Relationship Id="rId2" Type="http://schemas.openxmlformats.org/officeDocument/2006/relationships/slideLayout" Target="../slideLayouts/slideLayout19.xml"/><Relationship Id="rId1" Type="http://schemas.openxmlformats.org/officeDocument/2006/relationships/themeOverride" Target="../theme/themeOverride1.xml"/><Relationship Id="rId6" Type="http://schemas.openxmlformats.org/officeDocument/2006/relationships/image" Target="../media/image40.png"/><Relationship Id="rId5" Type="http://schemas.openxmlformats.org/officeDocument/2006/relationships/hyperlink" Target="https://www.facebook.com/help/389849807718635" TargetMode="External"/><Relationship Id="rId4" Type="http://schemas.openxmlformats.org/officeDocument/2006/relationships/hyperlink" Target="https://scouting.webdamdb.com/bp/#/folder/9796733/"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9.xml"/><Relationship Id="rId7" Type="http://schemas.openxmlformats.org/officeDocument/2006/relationships/image" Target="../media/image45.jpeg"/><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scouting.webdamdb.com/bp/#/" TargetMode="External"/><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jp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support.google.com/chrome/answer/9979877" TargetMode="External"/><Relationship Id="rId7" Type="http://schemas.openxmlformats.org/officeDocument/2006/relationships/image" Target="../media/image22.png"/><Relationship Id="rId2" Type="http://schemas.openxmlformats.org/officeDocument/2006/relationships/hyperlink" Target="https://www.scouting.org/resources/online-registration/" TargetMode="Externa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www.qr-code-generator.com/" TargetMode="Externa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hyperlink" Target="http://www.scouting.org/wp-content/uploads/2020/05/Be-A-Scout-Pin-Set-up.pdf" TargetMode="External"/><Relationship Id="rId2" Type="http://schemas.openxmlformats.org/officeDocument/2006/relationships/hyperlink" Target="https://beascout.scouting.org/" TargetMode="Externa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facebook.com/help/104002523024878" TargetMode="External"/><Relationship Id="rId1" Type="http://schemas.openxmlformats.org/officeDocument/2006/relationships/slideLayout" Target="../slideLayouts/slideLayout23.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6F702C-E90D-47E5-B1D7-AC17A79B44FD}"/>
              </a:ext>
            </a:extLst>
          </p:cNvPr>
          <p:cNvSpPr>
            <a:spLocks noGrp="1"/>
          </p:cNvSpPr>
          <p:nvPr>
            <p:ph type="ctrTitle"/>
          </p:nvPr>
        </p:nvSpPr>
        <p:spPr>
          <a:xfrm>
            <a:off x="1524000" y="3608039"/>
            <a:ext cx="9682810" cy="1458661"/>
          </a:xfrm>
        </p:spPr>
        <p:txBody>
          <a:bodyPr>
            <a:noAutofit/>
          </a:bodyPr>
          <a:lstStyle/>
          <a:p>
            <a:pPr>
              <a:lnSpc>
                <a:spcPct val="100000"/>
              </a:lnSpc>
              <a:spcAft>
                <a:spcPts val="2400"/>
              </a:spcAft>
            </a:pPr>
            <a:r>
              <a:rPr lang="en-US" dirty="0">
                <a:latin typeface="Avenir Book" panose="02000503020000020003" pitchFamily="2" charset="0"/>
              </a:rPr>
              <a:t>Campaign Kit For</a:t>
            </a:r>
            <a:br>
              <a:rPr lang="en-US" sz="7200" dirty="0">
                <a:latin typeface="Avenir Book" panose="02000503020000020003" pitchFamily="2" charset="0"/>
              </a:rPr>
            </a:br>
            <a:r>
              <a:rPr lang="en-US" sz="7200" dirty="0">
                <a:latin typeface="Avenir Book" panose="02000503020000020003" pitchFamily="2" charset="0"/>
              </a:rPr>
              <a:t>Recruitment Marketing</a:t>
            </a:r>
            <a:br>
              <a:rPr lang="en-US" sz="7200" dirty="0">
                <a:latin typeface="Avenir Book" panose="02000503020000020003" pitchFamily="2" charset="0"/>
              </a:rPr>
            </a:br>
            <a:endParaRPr lang="en-US" sz="4000" dirty="0"/>
          </a:p>
        </p:txBody>
      </p:sp>
      <p:sp>
        <p:nvSpPr>
          <p:cNvPr id="3" name="Subtitle 2">
            <a:extLst>
              <a:ext uri="{FF2B5EF4-FFF2-40B4-BE49-F238E27FC236}">
                <a16:creationId xmlns:a16="http://schemas.microsoft.com/office/drawing/2014/main" id="{6B472083-A0FC-2837-DDAB-601860D0461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47823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F02965-CE95-40D0-A74C-A1A87822D384}"/>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Avenir Book" panose="02000503020000020003"/>
              </a:rPr>
              <a:t>Build Your Campaign</a:t>
            </a: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8A42A63-4363-4458-8B1A-FE63B4D0CAFE}"/>
              </a:ext>
            </a:extLst>
          </p:cNvPr>
          <p:cNvSpPr>
            <a:spLocks noGrp="1"/>
          </p:cNvSpPr>
          <p:nvPr>
            <p:ph idx="1"/>
          </p:nvPr>
        </p:nvSpPr>
        <p:spPr>
          <a:xfrm>
            <a:off x="4447308" y="591344"/>
            <a:ext cx="6906491" cy="5585619"/>
          </a:xfrm>
        </p:spPr>
        <p:txBody>
          <a:bodyPr anchor="ctr">
            <a:normAutofit/>
          </a:bodyPr>
          <a:lstStyle/>
          <a:p>
            <a:pPr marL="0" indent="0">
              <a:buNone/>
            </a:pPr>
            <a:r>
              <a:rPr lang="en-US" sz="3200" b="1" dirty="0">
                <a:latin typeface="Avenir Book" panose="02000503020000020003"/>
              </a:rPr>
              <a:t>Let’s get to work setting up the 5 key elements of your promotional plan.</a:t>
            </a:r>
          </a:p>
          <a:p>
            <a:pPr marL="514350" indent="-514350">
              <a:spcBef>
                <a:spcPts val="1600"/>
              </a:spcBef>
              <a:buFont typeface="+mj-lt"/>
              <a:buAutoNum type="arabicPeriod"/>
            </a:pPr>
            <a:r>
              <a:rPr lang="en-US" sz="2400" dirty="0">
                <a:latin typeface="Avenir Book" panose="02000503020000020003"/>
              </a:rPr>
              <a:t>Making the Most of Social Media: Create Your Facebook Calendar Event</a:t>
            </a:r>
          </a:p>
          <a:p>
            <a:pPr marL="514350" indent="-514350">
              <a:spcBef>
                <a:spcPts val="1600"/>
              </a:spcBef>
              <a:buFont typeface="+mj-lt"/>
              <a:buAutoNum type="arabicPeriod"/>
            </a:pPr>
            <a:r>
              <a:rPr lang="en-US" sz="2400" dirty="0">
                <a:latin typeface="Avenir Book" panose="02000503020000020003"/>
              </a:rPr>
              <a:t>Boost Your Facebook Calendar Event</a:t>
            </a:r>
          </a:p>
          <a:p>
            <a:pPr marL="514350" indent="-514350">
              <a:spcBef>
                <a:spcPts val="1600"/>
              </a:spcBef>
              <a:buFont typeface="+mj-lt"/>
              <a:buAutoNum type="arabicPeriod"/>
            </a:pPr>
            <a:r>
              <a:rPr lang="en-US" sz="2400" dirty="0">
                <a:latin typeface="Avenir Book" panose="02000503020000020003"/>
              </a:rPr>
              <a:t>Set up a 6-week social media campaign</a:t>
            </a:r>
          </a:p>
          <a:p>
            <a:pPr marL="514350" indent="-514350">
              <a:spcBef>
                <a:spcPts val="1600"/>
              </a:spcBef>
              <a:buFont typeface="+mj-lt"/>
              <a:buAutoNum type="arabicPeriod"/>
            </a:pPr>
            <a:r>
              <a:rPr lang="en-US" sz="2400" dirty="0">
                <a:latin typeface="Avenir Book" panose="02000503020000020003"/>
              </a:rPr>
              <a:t>Hyperlocal Marketing: Fliers, Yard Signs and Posters – with QR codes!</a:t>
            </a:r>
          </a:p>
          <a:p>
            <a:pPr marL="514350" indent="-514350">
              <a:spcBef>
                <a:spcPts val="1600"/>
              </a:spcBef>
              <a:buFont typeface="+mj-lt"/>
              <a:buAutoNum type="arabicPeriod"/>
            </a:pPr>
            <a:r>
              <a:rPr lang="en-US" sz="2400" dirty="0">
                <a:latin typeface="Avenir Book" panose="02000503020000020003"/>
              </a:rPr>
              <a:t>Spreading the Word: Mobilizing Your Scouting Family</a:t>
            </a:r>
          </a:p>
        </p:txBody>
      </p:sp>
    </p:spTree>
    <p:extLst>
      <p:ext uri="{BB962C8B-B14F-4D97-AF65-F5344CB8AC3E}">
        <p14:creationId xmlns:p14="http://schemas.microsoft.com/office/powerpoint/2010/main" val="180773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1AEAC6C-0C4B-4CB7-9DED-E4A0B39981A6}"/>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400" b="1" kern="1200" dirty="0">
                <a:solidFill>
                  <a:schemeClr val="tx1"/>
                </a:solidFill>
                <a:latin typeface="+mj-lt"/>
                <a:ea typeface="+mj-ea"/>
                <a:cs typeface="+mj-cs"/>
              </a:rPr>
              <a:t>Step 1: Create a</a:t>
            </a:r>
            <a:r>
              <a:rPr kumimoji="0" lang="en-US" sz="4400" b="1" i="0" strike="noStrike" kern="1200" cap="none" spc="0" normalizeH="0" baseline="0" noProof="0" dirty="0">
                <a:ln>
                  <a:noFill/>
                </a:ln>
                <a:solidFill>
                  <a:schemeClr val="tx1"/>
                </a:solidFill>
                <a:effectLst/>
                <a:uLnTx/>
                <a:uFillTx/>
                <a:latin typeface="+mj-lt"/>
                <a:ea typeface="+mj-ea"/>
                <a:cs typeface="+mj-cs"/>
              </a:rPr>
              <a:t> Facebook Calendar Event</a:t>
            </a:r>
            <a:endParaRPr lang="en-US" sz="4400" kern="1200" dirty="0">
              <a:solidFill>
                <a:schemeClr val="tx1"/>
              </a:solidFill>
              <a:latin typeface="+mj-lt"/>
              <a:ea typeface="+mj-ea"/>
              <a:cs typeface="+mj-cs"/>
            </a:endParaRPr>
          </a:p>
        </p:txBody>
      </p:sp>
      <p:sp>
        <p:nvSpPr>
          <p:cNvPr id="33" name="Rectangle 3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8531CF6-ABC4-4106-96F4-11054CD57467}"/>
              </a:ext>
            </a:extLst>
          </p:cNvPr>
          <p:cNvSpPr txBox="1">
            <a:spLocks/>
          </p:cNvSpPr>
          <p:nvPr/>
        </p:nvSpPr>
        <p:spPr>
          <a:xfrm>
            <a:off x="793661" y="2599509"/>
            <a:ext cx="5955068" cy="3639450"/>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defRPr/>
            </a:pPr>
            <a:r>
              <a:rPr lang="en-US" sz="2000" dirty="0">
                <a:latin typeface="Avenir Book" panose="02000503020000020003" pitchFamily="2" charset="0"/>
              </a:rPr>
              <a:t>Every campaign needs a ”landing page” where interested families can be directed to learn more about your event.  For Scouting, Facebook Calendar Events are an effective tool for lots of reasons. </a:t>
            </a:r>
            <a:endParaRPr kumimoji="0" lang="en-US" sz="2000" b="0" u="none" strike="noStrike" cap="none" spc="0" normalizeH="0" baseline="0" noProof="0" dirty="0">
              <a:ln>
                <a:noFill/>
              </a:ln>
              <a:effectLst/>
              <a:uLnTx/>
              <a:uFillTx/>
              <a:latin typeface="Avenir Book" panose="02000503020000020003" pitchFamily="2" charset="0"/>
            </a:endParaRPr>
          </a:p>
          <a:p>
            <a:pPr>
              <a:lnSpc>
                <a:spcPct val="110000"/>
              </a:lnSpc>
              <a:defRPr/>
            </a:pPr>
            <a:r>
              <a:rPr kumimoji="0" lang="en-US" sz="2000" b="0" u="none" strike="noStrike" cap="none" spc="0" normalizeH="0" baseline="0" noProof="0" dirty="0">
                <a:ln>
                  <a:noFill/>
                </a:ln>
                <a:effectLst/>
                <a:uLnTx/>
                <a:uFillTx/>
                <a:latin typeface="Avenir Book" panose="02000503020000020003" pitchFamily="2" charset="0"/>
              </a:rPr>
              <a:t>A </a:t>
            </a:r>
            <a:r>
              <a:rPr kumimoji="0" lang="en-US" sz="2000" b="0" u="none" strike="noStrike" cap="none" spc="0" normalizeH="0" baseline="0" noProof="0" dirty="0">
                <a:ln>
                  <a:noFill/>
                </a:ln>
                <a:effectLst/>
                <a:uLnTx/>
                <a:uFillTx/>
                <a:latin typeface="Avenir Book" panose="02000503020000020003" pitchFamily="2" charset="0"/>
                <a:hlinkClick r:id="rId3"/>
              </a:rPr>
              <a:t>Facebook Calendar </a:t>
            </a:r>
            <a:r>
              <a:rPr lang="en-US" sz="2000" dirty="0">
                <a:latin typeface="Avenir Book" panose="02000503020000020003" pitchFamily="2" charset="0"/>
                <a:hlinkClick r:id="rId3"/>
              </a:rPr>
              <a:t>E</a:t>
            </a:r>
            <a:r>
              <a:rPr kumimoji="0" lang="en-US" sz="2000" b="0" u="none" strike="noStrike" cap="none" spc="0" normalizeH="0" baseline="0" noProof="0" dirty="0">
                <a:ln>
                  <a:noFill/>
                </a:ln>
                <a:effectLst/>
                <a:uLnTx/>
                <a:uFillTx/>
                <a:latin typeface="Avenir Book" panose="02000503020000020003" pitchFamily="2" charset="0"/>
                <a:hlinkClick r:id="rId3"/>
              </a:rPr>
              <a:t>vent </a:t>
            </a:r>
            <a:r>
              <a:rPr kumimoji="0" lang="en-US" sz="2000" b="0" u="none" strike="noStrike" cap="none" spc="0" normalizeH="0" baseline="0" noProof="0" dirty="0">
                <a:ln>
                  <a:noFill/>
                </a:ln>
                <a:effectLst/>
                <a:uLnTx/>
                <a:uFillTx/>
                <a:latin typeface="Avenir Book" panose="02000503020000020003" pitchFamily="2" charset="0"/>
              </a:rPr>
              <a:t>is a calendar invitation you set up for events like joining nights, meetings and more. </a:t>
            </a:r>
            <a:r>
              <a:rPr lang="en-US" sz="2000" dirty="0">
                <a:latin typeface="Avenir Book" panose="02000503020000020003" pitchFamily="2" charset="0"/>
              </a:rPr>
              <a:t>Events</a:t>
            </a:r>
            <a:r>
              <a:rPr kumimoji="0" lang="en-US" sz="2000" b="0" u="none" strike="noStrike" cap="none" spc="0" normalizeH="0" baseline="0" noProof="0" dirty="0">
                <a:ln>
                  <a:noFill/>
                </a:ln>
                <a:effectLst/>
                <a:uLnTx/>
                <a:uFillTx/>
                <a:latin typeface="Avenir Book" panose="02000503020000020003" pitchFamily="2" charset="0"/>
              </a:rPr>
              <a:t> are easy to create and make it simple to reach people you want to invite to your joining event.  Best of all, Moms are familiar with events and very comfortable using them.</a:t>
            </a:r>
          </a:p>
          <a:p>
            <a:pPr>
              <a:lnSpc>
                <a:spcPct val="110000"/>
              </a:lnSpc>
              <a:defRPr/>
            </a:pPr>
            <a:r>
              <a:rPr lang="en-US" sz="2000" dirty="0">
                <a:latin typeface="Avenir Book" panose="02000503020000020003" pitchFamily="2" charset="0"/>
              </a:rPr>
              <a:t>Important: To use Facebook calendar events you’ll need an </a:t>
            </a:r>
            <a:r>
              <a:rPr lang="en-US" sz="2000" dirty="0">
                <a:latin typeface="Avenir Book" panose="02000503020000020003" pitchFamily="2" charset="0"/>
                <a:hlinkClick r:id="rId4"/>
              </a:rPr>
              <a:t>organization page for your Scout unit</a:t>
            </a:r>
            <a:r>
              <a:rPr lang="en-US" sz="2000" dirty="0">
                <a:latin typeface="Avenir Book" panose="02000503020000020003" pitchFamily="2" charset="0"/>
              </a:rPr>
              <a:t>.  </a:t>
            </a:r>
          </a:p>
          <a:p>
            <a:pPr marL="0" marR="0" lvl="0" fontAlgn="auto">
              <a:spcBef>
                <a:spcPts val="1000"/>
              </a:spcBef>
              <a:spcAft>
                <a:spcPts val="0"/>
              </a:spcAft>
              <a:buClrTx/>
              <a:buSzTx/>
              <a:tabLst/>
              <a:defRPr/>
            </a:pPr>
            <a:endParaRPr kumimoji="0" lang="en-US" sz="700" b="0" i="0" u="none" strike="noStrike" cap="none" spc="0" normalizeH="0" baseline="0" noProof="0" dirty="0">
              <a:ln>
                <a:noFill/>
              </a:ln>
              <a:effectLst/>
              <a:uLnTx/>
              <a:uFillTx/>
            </a:endParaRPr>
          </a:p>
          <a:p>
            <a:pPr marL="0" marR="0" lvl="0" fontAlgn="auto">
              <a:spcBef>
                <a:spcPts val="1000"/>
              </a:spcBef>
              <a:spcAft>
                <a:spcPts val="0"/>
              </a:spcAft>
              <a:buClrTx/>
              <a:buSzTx/>
              <a:tabLst/>
              <a:defRPr/>
            </a:pPr>
            <a:endParaRPr kumimoji="0" lang="en-US" sz="700" b="0" i="0" u="none" strike="noStrike" cap="none" spc="0" normalizeH="0" baseline="0" noProof="0" dirty="0">
              <a:ln>
                <a:noFill/>
              </a:ln>
              <a:effectLst/>
              <a:uLnTx/>
              <a:uFillTx/>
            </a:endParaRPr>
          </a:p>
        </p:txBody>
      </p:sp>
      <p:sp>
        <p:nvSpPr>
          <p:cNvPr id="37" name="Rectangle 3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0;&#10;Description automatically generated">
            <a:extLst>
              <a:ext uri="{FF2B5EF4-FFF2-40B4-BE49-F238E27FC236}">
                <a16:creationId xmlns:a16="http://schemas.microsoft.com/office/drawing/2014/main" id="{D4C67C2B-6F69-51D5-5270-FDFD337CE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6835" y="2475268"/>
            <a:ext cx="4319773" cy="3414739"/>
          </a:xfrm>
          <a:prstGeom prst="rect">
            <a:avLst/>
          </a:prstGeom>
        </p:spPr>
      </p:pic>
    </p:spTree>
    <p:extLst>
      <p:ext uri="{BB962C8B-B14F-4D97-AF65-F5344CB8AC3E}">
        <p14:creationId xmlns:p14="http://schemas.microsoft.com/office/powerpoint/2010/main" val="2317446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AEAC6C-0C4B-4CB7-9DED-E4A0B39981A6}"/>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sz="3700" b="1" kern="1200" dirty="0">
                <a:solidFill>
                  <a:schemeClr val="tx1"/>
                </a:solidFill>
                <a:latin typeface="+mj-lt"/>
                <a:ea typeface="+mj-ea"/>
                <a:cs typeface="+mj-cs"/>
              </a:rPr>
              <a:t>Increase the Impact of </a:t>
            </a:r>
            <a:r>
              <a:rPr lang="en-US" sz="3700" kern="1200" dirty="0">
                <a:solidFill>
                  <a:schemeClr val="tx1"/>
                </a:solidFill>
                <a:latin typeface="+mj-lt"/>
                <a:ea typeface="+mj-ea"/>
                <a:cs typeface="+mj-cs"/>
              </a:rPr>
              <a:t>Your </a:t>
            </a:r>
            <a:r>
              <a:rPr kumimoji="0" lang="en-US" sz="3700" b="1" i="0" strike="noStrike" kern="1200" cap="none" spc="0" normalizeH="0" baseline="0" noProof="0" dirty="0">
                <a:ln>
                  <a:noFill/>
                </a:ln>
                <a:solidFill>
                  <a:schemeClr val="tx1"/>
                </a:solidFill>
                <a:effectLst/>
                <a:uLnTx/>
                <a:uFillTx/>
                <a:latin typeface="+mj-lt"/>
                <a:ea typeface="+mj-ea"/>
                <a:cs typeface="+mj-cs"/>
              </a:rPr>
              <a:t>Facebook Calendar Event</a:t>
            </a:r>
            <a:endParaRPr lang="en-US" sz="3700" kern="1200" dirty="0">
              <a:solidFill>
                <a:schemeClr val="tx1"/>
              </a:solidFill>
              <a:latin typeface="+mj-lt"/>
              <a:ea typeface="+mj-ea"/>
              <a:cs typeface="+mj-cs"/>
            </a:endParaRPr>
          </a:p>
        </p:txBody>
      </p:sp>
      <p:sp>
        <p:nvSpPr>
          <p:cNvPr id="44" name="Rectangle 43">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58C88DF-B948-ADB9-21E0-74C660CF366F}"/>
              </a:ext>
            </a:extLst>
          </p:cNvPr>
          <p:cNvSpPr txBox="1"/>
          <p:nvPr/>
        </p:nvSpPr>
        <p:spPr>
          <a:xfrm>
            <a:off x="6959593" y="4555500"/>
            <a:ext cx="4583477" cy="2010807"/>
          </a:xfrm>
          <a:prstGeom prst="rect">
            <a:avLst/>
          </a:prstGeom>
          <a:noFill/>
        </p:spPr>
        <p:txBody>
          <a:bodyPr wrap="square" rtlCol="0">
            <a:spAutoFit/>
          </a:bodyPr>
          <a:lstStyle/>
          <a:p>
            <a:pPr>
              <a:spcAft>
                <a:spcPts val="800"/>
              </a:spcAft>
            </a:pPr>
            <a:r>
              <a:rPr lang="en-US" sz="1000" b="1" i="1" dirty="0">
                <a:latin typeface="Avenir Book" panose="02000503020000020003" pitchFamily="2" charset="0"/>
              </a:rPr>
              <a:t>Join Cub Scouts!</a:t>
            </a:r>
          </a:p>
          <a:p>
            <a:pPr>
              <a:spcAft>
                <a:spcPts val="800"/>
              </a:spcAft>
            </a:pPr>
            <a:r>
              <a:rPr lang="en-US" sz="1000" i="1" dirty="0">
                <a:latin typeface="Avenir Book" panose="02000503020000020003" pitchFamily="2" charset="0"/>
              </a:rPr>
              <a:t>Join the Adventure of Cub Scouting at our sign-up event (date, time) at (location). </a:t>
            </a:r>
          </a:p>
          <a:p>
            <a:pPr>
              <a:spcAft>
                <a:spcPts val="800"/>
              </a:spcAft>
            </a:pPr>
            <a:r>
              <a:rPr lang="en-US" sz="1000" i="1" dirty="0">
                <a:latin typeface="Avenir Book" panose="02000503020000020003" pitchFamily="2" charset="0"/>
              </a:rPr>
              <a:t>If your son or daughter enjoys camping, hiking and having fun  - then join Cub Scout Pack (unit number)! That’s right – Cub Scouting is for boys and girls.  It’s fun for the entire family. </a:t>
            </a:r>
          </a:p>
          <a:p>
            <a:pPr>
              <a:spcAft>
                <a:spcPts val="800"/>
              </a:spcAft>
            </a:pPr>
            <a:r>
              <a:rPr lang="en-US" sz="1000" b="1" i="1" dirty="0">
                <a:latin typeface="Avenir Book" panose="02000503020000020003" pitchFamily="2" charset="0"/>
              </a:rPr>
              <a:t>Come by our sign up and join the fun! </a:t>
            </a:r>
            <a:r>
              <a:rPr lang="en-US" sz="1000" i="1" dirty="0">
                <a:latin typeface="Avenir Book" panose="02000503020000020003" pitchFamily="2" charset="0"/>
              </a:rPr>
              <a:t>Can’t come to the sign-up event? Join online at (URL)</a:t>
            </a:r>
          </a:p>
          <a:p>
            <a:endParaRPr lang="en-US" dirty="0"/>
          </a:p>
        </p:txBody>
      </p:sp>
      <p:graphicFrame>
        <p:nvGraphicFramePr>
          <p:cNvPr id="50" name="Content Placeholder 2">
            <a:extLst>
              <a:ext uri="{FF2B5EF4-FFF2-40B4-BE49-F238E27FC236}">
                <a16:creationId xmlns:a16="http://schemas.microsoft.com/office/drawing/2014/main" id="{5263F45A-DE75-AD7C-ACDE-26428A455BD5}"/>
              </a:ext>
            </a:extLst>
          </p:cNvPr>
          <p:cNvGraphicFramePr/>
          <p:nvPr>
            <p:extLst>
              <p:ext uri="{D42A27DB-BD31-4B8C-83A1-F6EECF244321}">
                <p14:modId xmlns:p14="http://schemas.microsoft.com/office/powerpoint/2010/main" val="2731216491"/>
              </p:ext>
            </p:extLst>
          </p:nvPr>
        </p:nvGraphicFramePr>
        <p:xfrm>
          <a:off x="557491" y="2011115"/>
          <a:ext cx="4944151"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717F7770-E2FE-93AA-5A4B-BF094545DEB5}"/>
              </a:ext>
            </a:extLst>
          </p:cNvPr>
          <p:cNvSpPr/>
          <p:nvPr/>
        </p:nvSpPr>
        <p:spPr>
          <a:xfrm rot="16200000">
            <a:off x="2514732" y="4030285"/>
            <a:ext cx="809885" cy="439689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pic>
        <p:nvPicPr>
          <p:cNvPr id="14" name="Picture 13" descr="Logo, icon&#10;&#10;Description automatically generated">
            <a:extLst>
              <a:ext uri="{FF2B5EF4-FFF2-40B4-BE49-F238E27FC236}">
                <a16:creationId xmlns:a16="http://schemas.microsoft.com/office/drawing/2014/main" id="{DA437833-F282-D02E-B791-8588BFFD483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9150" y="5914752"/>
            <a:ext cx="648775" cy="646405"/>
          </a:xfrm>
          <a:prstGeom prst="rect">
            <a:avLst/>
          </a:prstGeom>
        </p:spPr>
      </p:pic>
      <p:sp>
        <p:nvSpPr>
          <p:cNvPr id="15" name="Content Placeholder 2">
            <a:extLst>
              <a:ext uri="{FF2B5EF4-FFF2-40B4-BE49-F238E27FC236}">
                <a16:creationId xmlns:a16="http://schemas.microsoft.com/office/drawing/2014/main" id="{15CD705D-528F-5280-8ACB-676AF90849CB}"/>
              </a:ext>
            </a:extLst>
          </p:cNvPr>
          <p:cNvSpPr txBox="1">
            <a:spLocks/>
          </p:cNvSpPr>
          <p:nvPr/>
        </p:nvSpPr>
        <p:spPr>
          <a:xfrm>
            <a:off x="1813215" y="5895829"/>
            <a:ext cx="2335172" cy="652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400" b="1" dirty="0">
                <a:latin typeface="Avenir Book" panose="02000503020000020003"/>
              </a:rPr>
              <a:t>Learn How to Create a </a:t>
            </a:r>
            <a:r>
              <a:rPr lang="en-US" sz="1400" b="1" dirty="0">
                <a:latin typeface="Avenir Book" panose="02000503020000020003"/>
                <a:hlinkClick r:id="rId9"/>
              </a:rPr>
              <a:t>Facebook Calendar Event</a:t>
            </a:r>
            <a:endParaRPr lang="en-US" sz="1400" b="1" dirty="0">
              <a:latin typeface="Avenir Book" panose="02000503020000020003"/>
            </a:endParaRPr>
          </a:p>
          <a:p>
            <a:pPr marL="0" indent="0" algn="ctr">
              <a:buNone/>
            </a:pPr>
            <a:endParaRPr lang="en-US" sz="2000" b="1" dirty="0">
              <a:latin typeface="Avenir Book" panose="02000503020000020003"/>
            </a:endParaRPr>
          </a:p>
        </p:txBody>
      </p:sp>
      <p:cxnSp>
        <p:nvCxnSpPr>
          <p:cNvPr id="16" name="Straight Connector 15">
            <a:extLst>
              <a:ext uri="{FF2B5EF4-FFF2-40B4-BE49-F238E27FC236}">
                <a16:creationId xmlns:a16="http://schemas.microsoft.com/office/drawing/2014/main" id="{CC426640-B479-C14C-F905-F672BA6DD497}"/>
              </a:ext>
            </a:extLst>
          </p:cNvPr>
          <p:cNvCxnSpPr>
            <a:cxnSpLocks/>
          </p:cNvCxnSpPr>
          <p:nvPr/>
        </p:nvCxnSpPr>
        <p:spPr>
          <a:xfrm flipV="1">
            <a:off x="1713905" y="5906439"/>
            <a:ext cx="0" cy="637314"/>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descr="Qr code&#10;&#10;Description automatically generated">
            <a:extLst>
              <a:ext uri="{FF2B5EF4-FFF2-40B4-BE49-F238E27FC236}">
                <a16:creationId xmlns:a16="http://schemas.microsoft.com/office/drawing/2014/main" id="{4109A88E-6027-2217-9710-15CBAC45BB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47696" y="5881067"/>
            <a:ext cx="695335" cy="695335"/>
          </a:xfrm>
          <a:prstGeom prst="rect">
            <a:avLst/>
          </a:prstGeom>
        </p:spPr>
      </p:pic>
      <p:pic>
        <p:nvPicPr>
          <p:cNvPr id="2" name="Picture 1" descr="A screenshot of a social media post&#10;&#10;Description automatically generated">
            <a:extLst>
              <a:ext uri="{FF2B5EF4-FFF2-40B4-BE49-F238E27FC236}">
                <a16:creationId xmlns:a16="http://schemas.microsoft.com/office/drawing/2014/main" id="{28C97850-FC71-B161-1FBF-06A9017C86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9593" y="994811"/>
            <a:ext cx="4319773" cy="3414739"/>
          </a:xfrm>
          <a:prstGeom prst="rect">
            <a:avLst/>
          </a:prstGeom>
        </p:spPr>
      </p:pic>
    </p:spTree>
    <p:extLst>
      <p:ext uri="{BB962C8B-B14F-4D97-AF65-F5344CB8AC3E}">
        <p14:creationId xmlns:p14="http://schemas.microsoft.com/office/powerpoint/2010/main" val="133619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F405083-B1C4-9248-8B62-C0C6279DE5DD}"/>
              </a:ext>
            </a:extLst>
          </p:cNvPr>
          <p:cNvSpPr/>
          <p:nvPr/>
        </p:nvSpPr>
        <p:spPr>
          <a:xfrm>
            <a:off x="690388" y="4768293"/>
            <a:ext cx="10859427" cy="18130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pic>
        <p:nvPicPr>
          <p:cNvPr id="33" name="Picture 32" descr="Qr code&#10;&#10;Description automatically generated">
            <a:extLst>
              <a:ext uri="{FF2B5EF4-FFF2-40B4-BE49-F238E27FC236}">
                <a16:creationId xmlns:a16="http://schemas.microsoft.com/office/drawing/2014/main" id="{C7FE8D23-0661-1194-5F60-825BBC3D68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2978" y="4954680"/>
            <a:ext cx="1470969" cy="1470969"/>
          </a:xfrm>
          <a:prstGeom prst="rect">
            <a:avLst/>
          </a:prstGeom>
        </p:spPr>
      </p:pic>
      <p:sp>
        <p:nvSpPr>
          <p:cNvPr id="3" name="Title 2">
            <a:extLst>
              <a:ext uri="{FF2B5EF4-FFF2-40B4-BE49-F238E27FC236}">
                <a16:creationId xmlns:a16="http://schemas.microsoft.com/office/drawing/2014/main" id="{217FC32A-F919-85A6-C223-345611598BAA}"/>
              </a:ext>
            </a:extLst>
          </p:cNvPr>
          <p:cNvSpPr>
            <a:spLocks noGrp="1"/>
          </p:cNvSpPr>
          <p:nvPr>
            <p:ph type="title"/>
          </p:nvPr>
        </p:nvSpPr>
        <p:spPr>
          <a:xfrm>
            <a:off x="838200" y="365125"/>
            <a:ext cx="10515600" cy="582729"/>
          </a:xfrm>
        </p:spPr>
        <p:txBody>
          <a:bodyPr>
            <a:noAutofit/>
          </a:bodyPr>
          <a:lstStyle/>
          <a:p>
            <a:r>
              <a:rPr lang="en-US" sz="4000" b="1" dirty="0"/>
              <a:t>Sample Copy for Your Facebook Calendar Event</a:t>
            </a:r>
            <a:r>
              <a:rPr lang="en-US" sz="4000" dirty="0"/>
              <a:t> </a:t>
            </a:r>
            <a:br>
              <a:rPr lang="en-US" sz="4000" dirty="0"/>
            </a:br>
            <a:r>
              <a:rPr lang="en-US" sz="2400" dirty="0"/>
              <a:t>(Customize these for your pack!)</a:t>
            </a:r>
            <a:endParaRPr lang="en-US" sz="4000" dirty="0"/>
          </a:p>
        </p:txBody>
      </p:sp>
      <p:sp>
        <p:nvSpPr>
          <p:cNvPr id="4" name="Content Placeholder 3">
            <a:extLst>
              <a:ext uri="{FF2B5EF4-FFF2-40B4-BE49-F238E27FC236}">
                <a16:creationId xmlns:a16="http://schemas.microsoft.com/office/drawing/2014/main" id="{1AD7F930-3830-AF3F-3D01-01061D4F7E2C}"/>
              </a:ext>
            </a:extLst>
          </p:cNvPr>
          <p:cNvSpPr>
            <a:spLocks noGrp="1"/>
          </p:cNvSpPr>
          <p:nvPr>
            <p:ph idx="1"/>
          </p:nvPr>
        </p:nvSpPr>
        <p:spPr>
          <a:xfrm>
            <a:off x="735692" y="1315954"/>
            <a:ext cx="3401692" cy="4850780"/>
          </a:xfrm>
        </p:spPr>
        <p:txBody>
          <a:bodyPr>
            <a:normAutofit/>
          </a:bodyPr>
          <a:lstStyle/>
          <a:p>
            <a:pPr marL="0" indent="0">
              <a:lnSpc>
                <a:spcPct val="100000"/>
              </a:lnSpc>
              <a:spcAft>
                <a:spcPts val="800"/>
              </a:spcAft>
              <a:buNone/>
            </a:pPr>
            <a:r>
              <a:rPr lang="en-US" sz="1400" b="1" i="1" dirty="0">
                <a:latin typeface="Avenir Book" panose="02000503020000020003"/>
              </a:rPr>
              <a:t>Join Cub Scouts!</a:t>
            </a:r>
          </a:p>
          <a:p>
            <a:pPr marL="0" indent="0">
              <a:lnSpc>
                <a:spcPct val="100000"/>
              </a:lnSpc>
              <a:spcAft>
                <a:spcPts val="800"/>
              </a:spcAft>
              <a:buNone/>
            </a:pPr>
            <a:r>
              <a:rPr lang="en-US" sz="1400" i="1" dirty="0">
                <a:latin typeface="Avenir Book" panose="02000503020000020003"/>
              </a:rPr>
              <a:t>Join the Adventure of Cub Scouting at our sign-up event (date, time) at (location)!</a:t>
            </a:r>
          </a:p>
          <a:p>
            <a:pPr marL="0" indent="0">
              <a:lnSpc>
                <a:spcPct val="100000"/>
              </a:lnSpc>
              <a:spcAft>
                <a:spcPts val="800"/>
              </a:spcAft>
              <a:buNone/>
            </a:pPr>
            <a:r>
              <a:rPr lang="en-US" sz="1400" i="1" dirty="0">
                <a:latin typeface="Avenir Book" panose="02000503020000020003"/>
              </a:rPr>
              <a:t>If your son or daughter enjoys camping, hiking and having fun  - then join Cub Scout Pack (unit number)! That’s right – Cub Scouting is for boys and girls. </a:t>
            </a:r>
          </a:p>
          <a:p>
            <a:pPr marL="0" indent="0">
              <a:lnSpc>
                <a:spcPct val="100000"/>
              </a:lnSpc>
              <a:spcAft>
                <a:spcPts val="800"/>
              </a:spcAft>
              <a:buNone/>
            </a:pPr>
            <a:r>
              <a:rPr lang="en-US" sz="1400" b="1" i="1" dirty="0">
                <a:latin typeface="Avenir Book" panose="02000503020000020003"/>
              </a:rPr>
              <a:t>Come by our sign up and join the fun! </a:t>
            </a:r>
            <a:r>
              <a:rPr lang="en-US" sz="1400" i="1" dirty="0">
                <a:latin typeface="Avenir Book" panose="02000503020000020003"/>
              </a:rPr>
              <a:t>Can’t come to the sign-up event? Join online at (URL)  or Message us or call for more information.</a:t>
            </a:r>
          </a:p>
        </p:txBody>
      </p:sp>
      <p:sp>
        <p:nvSpPr>
          <p:cNvPr id="5" name="Content Placeholder 3">
            <a:extLst>
              <a:ext uri="{FF2B5EF4-FFF2-40B4-BE49-F238E27FC236}">
                <a16:creationId xmlns:a16="http://schemas.microsoft.com/office/drawing/2014/main" id="{4353E63A-8193-2C4F-FDB7-31E69AE2A049}"/>
              </a:ext>
            </a:extLst>
          </p:cNvPr>
          <p:cNvSpPr txBox="1">
            <a:spLocks/>
          </p:cNvSpPr>
          <p:nvPr/>
        </p:nvSpPr>
        <p:spPr>
          <a:xfrm>
            <a:off x="4537065" y="1330443"/>
            <a:ext cx="3316134" cy="39289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i="1" dirty="0">
                <a:latin typeface="Avenir Book" panose="02000503020000020003"/>
              </a:rPr>
              <a:t>Join Cub Scouts. </a:t>
            </a:r>
            <a:br>
              <a:rPr lang="en-US" sz="1400" b="1" i="1" dirty="0">
                <a:latin typeface="Avenir Book" panose="02000503020000020003"/>
              </a:rPr>
            </a:br>
            <a:r>
              <a:rPr lang="en-US" sz="1400" b="1" i="1" dirty="0">
                <a:latin typeface="Avenir Book" panose="02000503020000020003"/>
              </a:rPr>
              <a:t>Join the Adventure!</a:t>
            </a:r>
          </a:p>
          <a:p>
            <a:pPr marL="0" indent="0">
              <a:lnSpc>
                <a:spcPct val="100000"/>
              </a:lnSpc>
              <a:buFont typeface="Arial" panose="020B0604020202020204" pitchFamily="34" charset="0"/>
              <a:buNone/>
            </a:pPr>
            <a:r>
              <a:rPr lang="en-US" sz="1400" dirty="0">
                <a:latin typeface="Avenir Book" panose="02000503020000020003"/>
              </a:rPr>
              <a:t>Time to get outside with Cub Scouts! Cub Scouting is fun in the outdoors with camping, crafts, friends, and much more! And yes - it’s for boys AND girls!</a:t>
            </a:r>
          </a:p>
          <a:p>
            <a:pPr marL="0" indent="0">
              <a:lnSpc>
                <a:spcPct val="100000"/>
              </a:lnSpc>
              <a:buFont typeface="Arial" panose="020B0604020202020204" pitchFamily="34" charset="0"/>
              <a:buNone/>
            </a:pPr>
            <a:r>
              <a:rPr lang="en-US" sz="1400" dirty="0">
                <a:latin typeface="Avenir Book" panose="02000503020000020003"/>
              </a:rPr>
              <a:t>Join at our sign-up event (date, time) at (location). Or join online at (URL).</a:t>
            </a:r>
          </a:p>
          <a:p>
            <a:pPr marL="0" indent="0">
              <a:lnSpc>
                <a:spcPct val="100000"/>
              </a:lnSpc>
              <a:buFont typeface="Arial" panose="020B0604020202020204" pitchFamily="34" charset="0"/>
              <a:buNone/>
            </a:pPr>
            <a:r>
              <a:rPr lang="en-US" sz="1400" i="1" dirty="0">
                <a:latin typeface="Avenir Book" panose="02000503020000020003"/>
              </a:rPr>
              <a:t>Message us or call for more information.</a:t>
            </a:r>
          </a:p>
          <a:p>
            <a:pPr marL="0" indent="0">
              <a:buFont typeface="Arial" panose="020B0604020202020204" pitchFamily="34" charset="0"/>
              <a:buNone/>
            </a:pPr>
            <a:endParaRPr lang="en-US" sz="1600" dirty="0">
              <a:latin typeface="Avenir Book" panose="02000503020000020003"/>
            </a:endParaRPr>
          </a:p>
        </p:txBody>
      </p:sp>
      <p:sp>
        <p:nvSpPr>
          <p:cNvPr id="6" name="Content Placeholder 3">
            <a:extLst>
              <a:ext uri="{FF2B5EF4-FFF2-40B4-BE49-F238E27FC236}">
                <a16:creationId xmlns:a16="http://schemas.microsoft.com/office/drawing/2014/main" id="{B5851B62-7C62-DB1B-64BF-7D83B5017707}"/>
              </a:ext>
            </a:extLst>
          </p:cNvPr>
          <p:cNvSpPr txBox="1">
            <a:spLocks/>
          </p:cNvSpPr>
          <p:nvPr/>
        </p:nvSpPr>
        <p:spPr>
          <a:xfrm>
            <a:off x="8238890" y="1326464"/>
            <a:ext cx="3346866" cy="4099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i="1" dirty="0">
                <a:latin typeface="Avenir Book" panose="02000503020000020003"/>
              </a:rPr>
              <a:t>Sign Up and Get Outdoors with Cub Scouts! (For Boys AND Girls!)</a:t>
            </a:r>
          </a:p>
          <a:p>
            <a:pPr marL="0" indent="0">
              <a:lnSpc>
                <a:spcPct val="100000"/>
              </a:lnSpc>
              <a:buFont typeface="Arial" panose="020B0604020202020204" pitchFamily="34" charset="0"/>
              <a:buNone/>
            </a:pPr>
            <a:r>
              <a:rPr lang="en-US" sz="1400" dirty="0">
                <a:latin typeface="Avenir Book" panose="02000503020000020003"/>
              </a:rPr>
              <a:t>Cub Scouting is fun with friends in the outdoors! It’s camping, crafts, pinewood derby cars, hands-on learning and so much more! </a:t>
            </a:r>
          </a:p>
          <a:p>
            <a:pPr marL="0" indent="0">
              <a:lnSpc>
                <a:spcPct val="100000"/>
              </a:lnSpc>
              <a:buFont typeface="Arial" panose="020B0604020202020204" pitchFamily="34" charset="0"/>
              <a:buNone/>
            </a:pPr>
            <a:r>
              <a:rPr lang="en-US" sz="1400" i="1" dirty="0">
                <a:latin typeface="Avenir Book" panose="02000503020000020003"/>
              </a:rPr>
              <a:t>Drop by our sign-up event (date, time) at (location). Or join online at (URL).</a:t>
            </a:r>
          </a:p>
          <a:p>
            <a:pPr marL="0" indent="0">
              <a:lnSpc>
                <a:spcPct val="100000"/>
              </a:lnSpc>
              <a:buFont typeface="Arial" panose="020B0604020202020204" pitchFamily="34" charset="0"/>
              <a:buNone/>
            </a:pPr>
            <a:r>
              <a:rPr lang="en-US" sz="1400" i="1" dirty="0">
                <a:latin typeface="Avenir Book" panose="02000503020000020003"/>
              </a:rPr>
              <a:t>Message us or call for more information.</a:t>
            </a:r>
          </a:p>
          <a:p>
            <a:pPr marL="0" indent="0">
              <a:lnSpc>
                <a:spcPct val="100000"/>
              </a:lnSpc>
              <a:buFont typeface="Arial" panose="020B0604020202020204" pitchFamily="34" charset="0"/>
              <a:buNone/>
            </a:pPr>
            <a:endParaRPr lang="en-US" sz="1600" i="1" dirty="0">
              <a:latin typeface="Avenir Book" panose="02000503020000020003"/>
            </a:endParaRPr>
          </a:p>
          <a:p>
            <a:pPr marL="0" indent="0">
              <a:buFont typeface="Arial" panose="020B0604020202020204" pitchFamily="34" charset="0"/>
              <a:buNone/>
            </a:pPr>
            <a:endParaRPr lang="en-US" sz="1600" dirty="0">
              <a:latin typeface="Avenir Book" panose="02000503020000020003"/>
            </a:endParaRPr>
          </a:p>
        </p:txBody>
      </p:sp>
      <p:cxnSp>
        <p:nvCxnSpPr>
          <p:cNvPr id="10" name="Straight Connector 9">
            <a:extLst>
              <a:ext uri="{FF2B5EF4-FFF2-40B4-BE49-F238E27FC236}">
                <a16:creationId xmlns:a16="http://schemas.microsoft.com/office/drawing/2014/main" id="{FCA500C0-2306-FF34-AD24-99237398F3B7}"/>
              </a:ext>
            </a:extLst>
          </p:cNvPr>
          <p:cNvCxnSpPr>
            <a:cxnSpLocks/>
          </p:cNvCxnSpPr>
          <p:nvPr/>
        </p:nvCxnSpPr>
        <p:spPr>
          <a:xfrm>
            <a:off x="4213300" y="1349303"/>
            <a:ext cx="0" cy="2998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B02894-7E73-2022-030D-261C1F2BDB0B}"/>
              </a:ext>
            </a:extLst>
          </p:cNvPr>
          <p:cNvCxnSpPr>
            <a:cxnSpLocks/>
          </p:cNvCxnSpPr>
          <p:nvPr/>
        </p:nvCxnSpPr>
        <p:spPr>
          <a:xfrm>
            <a:off x="8071622" y="1349303"/>
            <a:ext cx="0" cy="2998253"/>
          </a:xfrm>
          <a:prstGeom prst="line">
            <a:avLst/>
          </a:prstGeom>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63BBB989-ABAB-3DBC-C9C9-70AC75E483D7}"/>
              </a:ext>
            </a:extLst>
          </p:cNvPr>
          <p:cNvSpPr txBox="1">
            <a:spLocks/>
          </p:cNvSpPr>
          <p:nvPr/>
        </p:nvSpPr>
        <p:spPr>
          <a:xfrm>
            <a:off x="875042" y="4858779"/>
            <a:ext cx="2746259" cy="16403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venir Book" panose="02000503020000020003"/>
              </a:rPr>
              <a:t>A Picture is Worth </a:t>
            </a:r>
            <a:br>
              <a:rPr lang="en-US" sz="2000" b="1" dirty="0">
                <a:latin typeface="Avenir Book" panose="02000503020000020003"/>
              </a:rPr>
            </a:br>
            <a:r>
              <a:rPr lang="en-US" sz="2000" b="1" dirty="0">
                <a:latin typeface="Avenir Book" panose="02000503020000020003"/>
              </a:rPr>
              <a:t>1,000 Words</a:t>
            </a:r>
          </a:p>
          <a:p>
            <a:pPr marL="0" indent="0">
              <a:buNone/>
            </a:pPr>
            <a:r>
              <a:rPr lang="en-US" sz="1300" dirty="0">
                <a:latin typeface="Avenir Book" panose="02000503020000020003"/>
              </a:rPr>
              <a:t>Be sure to include a great photo of the Scouts in your unit. Don’t have a photo? Use one from the </a:t>
            </a:r>
            <a:r>
              <a:rPr lang="en-US" sz="1300" dirty="0">
                <a:latin typeface="Avenir Book" panose="02000503020000020003"/>
                <a:hlinkClick r:id="rId3"/>
              </a:rPr>
              <a:t>Brand Center</a:t>
            </a:r>
            <a:r>
              <a:rPr lang="en-US" sz="1300" dirty="0">
                <a:latin typeface="Avenir Book" panose="02000503020000020003"/>
              </a:rPr>
              <a:t>.</a:t>
            </a:r>
          </a:p>
        </p:txBody>
      </p:sp>
      <p:pic>
        <p:nvPicPr>
          <p:cNvPr id="7" name="Picture 6" descr="A group of boys in blue shirts&#10;&#10;Description automatically generated">
            <a:extLst>
              <a:ext uri="{FF2B5EF4-FFF2-40B4-BE49-F238E27FC236}">
                <a16:creationId xmlns:a16="http://schemas.microsoft.com/office/drawing/2014/main" id="{3028D5F3-A57A-7949-2172-C1A75E7AD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6011" y="4939354"/>
            <a:ext cx="2205894" cy="1470970"/>
          </a:xfrm>
          <a:prstGeom prst="rect">
            <a:avLst/>
          </a:prstGeom>
        </p:spPr>
      </p:pic>
      <p:pic>
        <p:nvPicPr>
          <p:cNvPr id="9" name="Picture 8" descr="A group of children smiling&#10;&#10;Description automatically generated">
            <a:extLst>
              <a:ext uri="{FF2B5EF4-FFF2-40B4-BE49-F238E27FC236}">
                <a16:creationId xmlns:a16="http://schemas.microsoft.com/office/drawing/2014/main" id="{42B215F2-0572-3E1F-E00E-0ED434658E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516" y="4938233"/>
            <a:ext cx="2205895" cy="1469849"/>
          </a:xfrm>
          <a:prstGeom prst="rect">
            <a:avLst/>
          </a:prstGeom>
        </p:spPr>
      </p:pic>
      <p:pic>
        <p:nvPicPr>
          <p:cNvPr id="12" name="Picture 11" descr="A group of children in matching t-shirts&#10;&#10;Description automatically generated">
            <a:extLst>
              <a:ext uri="{FF2B5EF4-FFF2-40B4-BE49-F238E27FC236}">
                <a16:creationId xmlns:a16="http://schemas.microsoft.com/office/drawing/2014/main" id="{993F400A-EADD-5114-EEB7-F42CEF12D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1905" y="4939354"/>
            <a:ext cx="2205895" cy="1469849"/>
          </a:xfrm>
          <a:prstGeom prst="rect">
            <a:avLst/>
          </a:prstGeom>
        </p:spPr>
      </p:pic>
    </p:spTree>
    <p:extLst>
      <p:ext uri="{BB962C8B-B14F-4D97-AF65-F5344CB8AC3E}">
        <p14:creationId xmlns:p14="http://schemas.microsoft.com/office/powerpoint/2010/main" val="1642250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828161" y="256092"/>
            <a:ext cx="10515600" cy="1325563"/>
          </a:xfrm>
        </p:spPr>
        <p:txBody>
          <a:bodyPr>
            <a:normAutofit/>
          </a:bodyPr>
          <a:lstStyle/>
          <a:p>
            <a:r>
              <a:rPr lang="en-US" b="1" dirty="0">
                <a:solidFill>
                  <a:prstClr val="black"/>
                </a:solidFill>
                <a:latin typeface="Avenir Book" panose="02000503020000020003"/>
              </a:rPr>
              <a:t>Step 2: Boost the Calendar Event</a:t>
            </a:r>
            <a:endParaRPr lang="en-US" b="1" dirty="0">
              <a:latin typeface="Avenir Book" panose="02000503020000020003"/>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1269016" y="1416779"/>
            <a:ext cx="6323534" cy="4570167"/>
          </a:xfrm>
        </p:spPr>
        <p:txBody>
          <a:bodyPr>
            <a:normAutofit/>
          </a:bodyPr>
          <a:lstStyle/>
          <a:p>
            <a:pPr marL="0" indent="0" fontAlgn="base">
              <a:spcBef>
                <a:spcPts val="600"/>
              </a:spcBef>
              <a:spcAft>
                <a:spcPts val="600"/>
              </a:spcAft>
              <a:buNone/>
            </a:pPr>
            <a:r>
              <a:rPr lang="en-US" sz="1600" dirty="0">
                <a:solidFill>
                  <a:srgbClr val="000000"/>
                </a:solidFill>
                <a:latin typeface="Avenir Book" panose="02000503020000020003"/>
                <a:hlinkClick r:id="rId2"/>
              </a:rPr>
              <a:t>Once you’ve created your Facebook calendar event, boost the Event </a:t>
            </a:r>
            <a:r>
              <a:rPr lang="en-US" sz="1600" dirty="0">
                <a:solidFill>
                  <a:srgbClr val="000000"/>
                </a:solidFill>
                <a:latin typeface="Avenir Book" panose="02000503020000020003"/>
              </a:rPr>
              <a:t>so it will be seen by more people.</a:t>
            </a:r>
          </a:p>
          <a:p>
            <a:pPr marL="0" indent="0" fontAlgn="base">
              <a:spcBef>
                <a:spcPts val="600"/>
              </a:spcBef>
              <a:spcAft>
                <a:spcPts val="600"/>
              </a:spcAft>
              <a:buNone/>
            </a:pPr>
            <a:r>
              <a:rPr lang="en-US" sz="1600" dirty="0">
                <a:solidFill>
                  <a:srgbClr val="000000"/>
                </a:solidFill>
                <a:latin typeface="Avenir Book" panose="02000503020000020003"/>
              </a:rPr>
              <a:t>What is boosting? Boosting is paid advertising and an essential step in promoting your event. For as little as $1 a day, Facebook will promote your event to an audience that is broader than just people who follow or like your page. </a:t>
            </a:r>
          </a:p>
          <a:p>
            <a:pPr marL="0" indent="0" fontAlgn="base">
              <a:spcBef>
                <a:spcPts val="600"/>
              </a:spcBef>
              <a:spcAft>
                <a:spcPts val="600"/>
              </a:spcAft>
              <a:buNone/>
            </a:pPr>
            <a:r>
              <a:rPr lang="en-US" sz="1600" dirty="0">
                <a:solidFill>
                  <a:srgbClr val="000000"/>
                </a:solidFill>
                <a:latin typeface="Avenir Book" panose="02000503020000020003"/>
              </a:rPr>
              <a:t>This allows you to precisely target who will see your event.  For example, you can geotarget parents of elementary school-age youth in a certain geographic such as a zip code or radius around a school or meeting place.  </a:t>
            </a:r>
          </a:p>
          <a:p>
            <a:pPr marL="0" indent="0" fontAlgn="base">
              <a:spcBef>
                <a:spcPts val="600"/>
              </a:spcBef>
              <a:spcAft>
                <a:spcPts val="600"/>
              </a:spcAft>
              <a:buNone/>
            </a:pPr>
            <a:r>
              <a:rPr lang="en-US" sz="1600" dirty="0">
                <a:solidFill>
                  <a:srgbClr val="000000"/>
                </a:solidFill>
                <a:latin typeface="Avenir Book" panose="02000503020000020003"/>
              </a:rPr>
              <a:t>Taking it a step further, you can even geotarget the times and places parents gather - and spend time on their phones!  Think Little League games, soccer tournaments or even pick up times at schools.</a:t>
            </a:r>
          </a:p>
          <a:p>
            <a:pPr marL="0" indent="0" fontAlgn="base">
              <a:spcBef>
                <a:spcPts val="600"/>
              </a:spcBef>
              <a:spcAft>
                <a:spcPts val="600"/>
              </a:spcAft>
              <a:buNone/>
            </a:pPr>
            <a:r>
              <a:rPr lang="en-US" sz="1600" dirty="0">
                <a:solidFill>
                  <a:srgbClr val="000000"/>
                </a:solidFill>
                <a:latin typeface="Avenir Book" panose="02000503020000020003"/>
              </a:rPr>
              <a:t>For tips to selecting the best geotarget settings, review the options on the next slide...</a:t>
            </a:r>
          </a:p>
          <a:p>
            <a:pPr marL="0" indent="0">
              <a:buNone/>
            </a:pPr>
            <a:endParaRPr lang="en-US" sz="1500" b="0" i="0" u="none" strike="noStrike" dirty="0">
              <a:effectLst/>
              <a:latin typeface="Avenir Book" panose="02000503020000020003"/>
            </a:endParaRPr>
          </a:p>
          <a:p>
            <a:pPr marL="0" indent="0">
              <a:buNone/>
            </a:pPr>
            <a:endParaRPr lang="en-US" sz="1500" dirty="0">
              <a:latin typeface="Avenir Book" panose="02000503020000020003"/>
            </a:endParaRPr>
          </a:p>
        </p:txBody>
      </p:sp>
      <p:grpSp>
        <p:nvGrpSpPr>
          <p:cNvPr id="7" name="Group 6">
            <a:extLst>
              <a:ext uri="{FF2B5EF4-FFF2-40B4-BE49-F238E27FC236}">
                <a16:creationId xmlns:a16="http://schemas.microsoft.com/office/drawing/2014/main" id="{ECA8457E-1C4C-4E30-A6AF-0BDDDE326796}"/>
              </a:ext>
            </a:extLst>
          </p:cNvPr>
          <p:cNvGrpSpPr/>
          <p:nvPr/>
        </p:nvGrpSpPr>
        <p:grpSpPr>
          <a:xfrm>
            <a:off x="8231381" y="1532741"/>
            <a:ext cx="2919813" cy="3402173"/>
            <a:chOff x="8420517" y="1208159"/>
            <a:chExt cx="3255062" cy="4087973"/>
          </a:xfrm>
        </p:grpSpPr>
        <p:sp>
          <p:nvSpPr>
            <p:cNvPr id="9" name="Rectangle 8">
              <a:extLst>
                <a:ext uri="{FF2B5EF4-FFF2-40B4-BE49-F238E27FC236}">
                  <a16:creationId xmlns:a16="http://schemas.microsoft.com/office/drawing/2014/main" id="{E1460EEE-0E7B-497F-740E-B3F86A798BCE}"/>
                </a:ext>
              </a:extLst>
            </p:cNvPr>
            <p:cNvSpPr/>
            <p:nvPr/>
          </p:nvSpPr>
          <p:spPr>
            <a:xfrm>
              <a:off x="8420517" y="1208159"/>
              <a:ext cx="3255062" cy="407569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sp>
          <p:nvSpPr>
            <p:cNvPr id="11" name="Content Placeholder 2">
              <a:extLst>
                <a:ext uri="{FF2B5EF4-FFF2-40B4-BE49-F238E27FC236}">
                  <a16:creationId xmlns:a16="http://schemas.microsoft.com/office/drawing/2014/main" id="{1797F0E9-F9AE-1E62-E993-18BC8B475924}"/>
                </a:ext>
              </a:extLst>
            </p:cNvPr>
            <p:cNvSpPr txBox="1">
              <a:spLocks/>
            </p:cNvSpPr>
            <p:nvPr/>
          </p:nvSpPr>
          <p:spPr>
            <a:xfrm>
              <a:off x="8544044" y="4469902"/>
              <a:ext cx="3131535" cy="8262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venir Book" panose="02000503020000020003"/>
                </a:rPr>
                <a:t>Here’s how to create an ad to </a:t>
              </a:r>
              <a:r>
                <a:rPr lang="en-US" sz="1200" dirty="0">
                  <a:latin typeface="Avenir Book" panose="02000503020000020003"/>
                  <a:hlinkClick r:id="rId2"/>
                </a:rPr>
                <a:t>boost your campaign event on Facebook</a:t>
              </a:r>
              <a:r>
                <a:rPr lang="en-US" sz="1200" dirty="0">
                  <a:latin typeface="Avenir Book" panose="02000503020000020003"/>
                </a:rPr>
                <a:t>.</a:t>
              </a:r>
            </a:p>
            <a:p>
              <a:pPr marL="0" indent="0" algn="ctr">
                <a:buNone/>
              </a:pPr>
              <a:endParaRPr lang="en-US" sz="2000" b="1" dirty="0">
                <a:latin typeface="Avenir Book" panose="02000503020000020003"/>
              </a:endParaRPr>
            </a:p>
          </p:txBody>
        </p:sp>
      </p:grpSp>
      <p:pic>
        <p:nvPicPr>
          <p:cNvPr id="13" name="Picture 12" descr="Qr code&#10;&#10;Description automatically generated">
            <a:extLst>
              <a:ext uri="{FF2B5EF4-FFF2-40B4-BE49-F238E27FC236}">
                <a16:creationId xmlns:a16="http://schemas.microsoft.com/office/drawing/2014/main" id="{033B3C82-A53A-A362-CBB7-8735FEAC1F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58910" y="3035866"/>
            <a:ext cx="1221649" cy="1221649"/>
          </a:xfrm>
          <a:prstGeom prst="rect">
            <a:avLst/>
          </a:prstGeom>
        </p:spPr>
      </p:pic>
      <p:pic>
        <p:nvPicPr>
          <p:cNvPr id="14" name="Picture 13" descr="Logo, icon&#10;&#10;Description automatically generated">
            <a:extLst>
              <a:ext uri="{FF2B5EF4-FFF2-40B4-BE49-F238E27FC236}">
                <a16:creationId xmlns:a16="http://schemas.microsoft.com/office/drawing/2014/main" id="{27E35541-8AF7-65B5-88A9-3B391366C2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3068" y="1767696"/>
            <a:ext cx="890871" cy="887618"/>
          </a:xfrm>
          <a:prstGeom prst="rect">
            <a:avLst/>
          </a:prstGeom>
        </p:spPr>
      </p:pic>
      <p:sp>
        <p:nvSpPr>
          <p:cNvPr id="15" name="Content Placeholder 2">
            <a:extLst>
              <a:ext uri="{FF2B5EF4-FFF2-40B4-BE49-F238E27FC236}">
                <a16:creationId xmlns:a16="http://schemas.microsoft.com/office/drawing/2014/main" id="{0A55BAAD-8271-C38D-F54A-010D43174C47}"/>
              </a:ext>
            </a:extLst>
          </p:cNvPr>
          <p:cNvSpPr txBox="1">
            <a:spLocks/>
          </p:cNvSpPr>
          <p:nvPr/>
        </p:nvSpPr>
        <p:spPr>
          <a:xfrm>
            <a:off x="8299177" y="3155186"/>
            <a:ext cx="1664049" cy="652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How to Boost a Facebook  Event</a:t>
            </a:r>
          </a:p>
          <a:p>
            <a:pPr marL="0" indent="0" algn="ctr">
              <a:buNone/>
            </a:pPr>
            <a:endParaRPr lang="en-US" sz="2000" b="1" dirty="0">
              <a:latin typeface="Avenir Book" panose="02000503020000020003"/>
            </a:endParaRPr>
          </a:p>
        </p:txBody>
      </p:sp>
      <p:cxnSp>
        <p:nvCxnSpPr>
          <p:cNvPr id="16" name="Straight Connector 15">
            <a:extLst>
              <a:ext uri="{FF2B5EF4-FFF2-40B4-BE49-F238E27FC236}">
                <a16:creationId xmlns:a16="http://schemas.microsoft.com/office/drawing/2014/main" id="{F075BFDE-148F-FF38-6C62-83E766A41D55}"/>
              </a:ext>
            </a:extLst>
          </p:cNvPr>
          <p:cNvCxnSpPr>
            <a:cxnSpLocks/>
          </p:cNvCxnSpPr>
          <p:nvPr/>
        </p:nvCxnSpPr>
        <p:spPr>
          <a:xfrm>
            <a:off x="8440605" y="2830483"/>
            <a:ext cx="2501364"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9F8D51C-A2F9-9517-B451-861855566747}"/>
              </a:ext>
            </a:extLst>
          </p:cNvPr>
          <p:cNvSpPr txBox="1"/>
          <p:nvPr/>
        </p:nvSpPr>
        <p:spPr>
          <a:xfrm>
            <a:off x="2016495" y="5428917"/>
            <a:ext cx="9844746" cy="738664"/>
          </a:xfrm>
          <a:prstGeom prst="rect">
            <a:avLst/>
          </a:prstGeom>
          <a:noFill/>
        </p:spPr>
        <p:txBody>
          <a:bodyPr wrap="none" rtlCol="0">
            <a:spAutoFit/>
          </a:bodyPr>
          <a:lstStyle/>
          <a:p>
            <a:r>
              <a:rPr lang="en-US" sz="2400" i="1" dirty="0">
                <a:solidFill>
                  <a:srgbClr val="000000"/>
                </a:solidFill>
                <a:latin typeface="Avenir Book" panose="02000503020000020003"/>
              </a:rPr>
              <a:t>Boosting is a powerful, cost-effective marketing tool that’s easy to use!</a:t>
            </a:r>
          </a:p>
          <a:p>
            <a:endParaRPr lang="en-US" dirty="0"/>
          </a:p>
        </p:txBody>
      </p:sp>
    </p:spTree>
    <p:extLst>
      <p:ext uri="{BB962C8B-B14F-4D97-AF65-F5344CB8AC3E}">
        <p14:creationId xmlns:p14="http://schemas.microsoft.com/office/powerpoint/2010/main" val="247925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555711" y="238999"/>
            <a:ext cx="11172564" cy="1325563"/>
          </a:xfrm>
        </p:spPr>
        <p:txBody>
          <a:bodyPr>
            <a:normAutofit/>
          </a:bodyPr>
          <a:lstStyle/>
          <a:p>
            <a:r>
              <a:rPr lang="en-US" sz="4000" b="1" dirty="0">
                <a:solidFill>
                  <a:prstClr val="black"/>
                </a:solidFill>
                <a:latin typeface="Avenir Book" panose="02000503020000020003"/>
              </a:rPr>
              <a:t>Choosing the Best Geotargeted Audience</a:t>
            </a:r>
            <a:endParaRPr lang="en-US" sz="4000" b="1" dirty="0">
              <a:latin typeface="Avenir Book" panose="02000503020000020003"/>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920506" y="1603889"/>
            <a:ext cx="4628483" cy="4570167"/>
          </a:xfrm>
        </p:spPr>
        <p:txBody>
          <a:bodyPr>
            <a:normAutofit/>
          </a:bodyPr>
          <a:lstStyle/>
          <a:p>
            <a:pPr marL="0" indent="0">
              <a:lnSpc>
                <a:spcPct val="100000"/>
              </a:lnSpc>
              <a:buNone/>
            </a:pPr>
            <a:r>
              <a:rPr lang="en-US" sz="1800" b="1" dirty="0">
                <a:latin typeface="Avenir Book" panose="02000503020000020003" pitchFamily="2" charset="0"/>
              </a:rPr>
              <a:t>Audience Selections</a:t>
            </a:r>
          </a:p>
          <a:p>
            <a:pPr>
              <a:lnSpc>
                <a:spcPct val="100000"/>
              </a:lnSpc>
            </a:pPr>
            <a:r>
              <a:rPr lang="en-US" sz="1600" b="1" dirty="0">
                <a:latin typeface="Avenir Book" panose="02000503020000020003" pitchFamily="2" charset="0"/>
              </a:rPr>
              <a:t>Geofencing Target: </a:t>
            </a:r>
            <a:r>
              <a:rPr lang="en-US" sz="1600" dirty="0">
                <a:latin typeface="Avenir Book" panose="02000503020000020003" pitchFamily="2" charset="0"/>
              </a:rPr>
              <a:t>Men &amp; Women age 25-49</a:t>
            </a:r>
          </a:p>
          <a:p>
            <a:pPr>
              <a:lnSpc>
                <a:spcPct val="100000"/>
              </a:lnSpc>
            </a:pPr>
            <a:r>
              <a:rPr lang="en-US" sz="1600" b="1" dirty="0">
                <a:latin typeface="Avenir Book" panose="02000503020000020003" pitchFamily="2" charset="0"/>
              </a:rPr>
              <a:t>Interest Targeting:  </a:t>
            </a:r>
            <a:r>
              <a:rPr lang="en-US" sz="1600" dirty="0">
                <a:latin typeface="Avenir Book" panose="02000503020000020003" pitchFamily="2" charset="0"/>
              </a:rPr>
              <a:t>Parents, Parents of Elementary Age Kids, Parents of 1</a:t>
            </a:r>
            <a:r>
              <a:rPr lang="en-US" sz="1600" baseline="30000" dirty="0">
                <a:latin typeface="Avenir Book" panose="02000503020000020003" pitchFamily="2" charset="0"/>
              </a:rPr>
              <a:t>st</a:t>
            </a:r>
            <a:r>
              <a:rPr lang="en-US" sz="1600" dirty="0">
                <a:latin typeface="Avenir Book" panose="02000503020000020003" pitchFamily="2" charset="0"/>
              </a:rPr>
              <a:t> Grade, Parents of 2</a:t>
            </a:r>
            <a:r>
              <a:rPr lang="en-US" sz="1600" baseline="30000" dirty="0">
                <a:latin typeface="Avenir Book" panose="02000503020000020003" pitchFamily="2" charset="0"/>
              </a:rPr>
              <a:t>nd</a:t>
            </a:r>
            <a:r>
              <a:rPr lang="en-US" sz="1600" dirty="0">
                <a:latin typeface="Avenir Book" panose="02000503020000020003" pitchFamily="2" charset="0"/>
              </a:rPr>
              <a:t> Grade, Parents of 3</a:t>
            </a:r>
            <a:r>
              <a:rPr lang="en-US" sz="1600" baseline="30000" dirty="0">
                <a:latin typeface="Avenir Book" panose="02000503020000020003" pitchFamily="2" charset="0"/>
              </a:rPr>
              <a:t>rd</a:t>
            </a:r>
            <a:r>
              <a:rPr lang="en-US" sz="1600" dirty="0">
                <a:latin typeface="Avenir Book" panose="02000503020000020003" pitchFamily="2" charset="0"/>
              </a:rPr>
              <a:t> Grade, Parents of 4</a:t>
            </a:r>
            <a:r>
              <a:rPr lang="en-US" sz="1600" baseline="30000" dirty="0">
                <a:latin typeface="Avenir Book" panose="02000503020000020003" pitchFamily="2" charset="0"/>
              </a:rPr>
              <a:t>th</a:t>
            </a:r>
            <a:r>
              <a:rPr lang="en-US" sz="1600" dirty="0">
                <a:latin typeface="Avenir Book" panose="02000503020000020003" pitchFamily="2" charset="0"/>
              </a:rPr>
              <a:t> Grade</a:t>
            </a:r>
          </a:p>
          <a:p>
            <a:pPr>
              <a:lnSpc>
                <a:spcPct val="100000"/>
              </a:lnSpc>
            </a:pPr>
            <a:r>
              <a:rPr lang="en-US" sz="1600" b="1" dirty="0">
                <a:latin typeface="Avenir Book" panose="02000503020000020003" pitchFamily="2" charset="0"/>
              </a:rPr>
              <a:t>Secondary Interest Targeting:  </a:t>
            </a:r>
            <a:r>
              <a:rPr lang="en-US" sz="1600" dirty="0">
                <a:latin typeface="Avenir Book" panose="02000503020000020003" pitchFamily="2" charset="0"/>
              </a:rPr>
              <a:t>Outdoors, Camping, Hiking, STEM</a:t>
            </a:r>
          </a:p>
          <a:p>
            <a:pPr>
              <a:lnSpc>
                <a:spcPct val="100000"/>
              </a:lnSpc>
            </a:pPr>
            <a:r>
              <a:rPr lang="en-US" sz="1600" b="1" dirty="0">
                <a:latin typeface="Avenir Book" panose="02000503020000020003" pitchFamily="2" charset="0"/>
              </a:rPr>
              <a:t>Fence Radius:  Generally </a:t>
            </a:r>
            <a:r>
              <a:rPr lang="en-US" sz="1600" dirty="0">
                <a:latin typeface="Avenir Book" panose="02000503020000020003" pitchFamily="2" charset="0"/>
              </a:rPr>
              <a:t>2-4 miles around a joining event location .  In dense urban areas, you may fence 0.5 miles.  In more rural areas you may fence 10 miles.  Use the walk/drive distance as a rule of thumb.  Fence only as far out as the reasonable person would drive weekly to attend a Den/Pack Meeting. </a:t>
            </a:r>
          </a:p>
          <a:p>
            <a:pPr marL="0" indent="0" fontAlgn="base">
              <a:spcBef>
                <a:spcPts val="600"/>
              </a:spcBef>
              <a:spcAft>
                <a:spcPts val="600"/>
              </a:spcAft>
              <a:buNone/>
            </a:pPr>
            <a:endParaRPr lang="en-US" sz="1600" dirty="0">
              <a:latin typeface="Avenir Book" panose="02000503020000020003"/>
            </a:endParaRPr>
          </a:p>
          <a:p>
            <a:pPr marL="0" indent="0">
              <a:buNone/>
            </a:pPr>
            <a:endParaRPr lang="en-US" sz="1500" b="0" i="0" u="none" strike="noStrike" dirty="0">
              <a:effectLst/>
              <a:latin typeface="Avenir Book" panose="02000503020000020003"/>
            </a:endParaRPr>
          </a:p>
          <a:p>
            <a:pPr marL="0" indent="0">
              <a:buNone/>
            </a:pPr>
            <a:endParaRPr lang="en-US" sz="1500" dirty="0">
              <a:latin typeface="Avenir Book" panose="02000503020000020003"/>
            </a:endParaRPr>
          </a:p>
        </p:txBody>
      </p:sp>
      <p:sp>
        <p:nvSpPr>
          <p:cNvPr id="17" name="Content Placeholder 2">
            <a:extLst>
              <a:ext uri="{FF2B5EF4-FFF2-40B4-BE49-F238E27FC236}">
                <a16:creationId xmlns:a16="http://schemas.microsoft.com/office/drawing/2014/main" id="{CBAA40B3-EFF0-3CB2-2F3D-C698F02733F5}"/>
              </a:ext>
            </a:extLst>
          </p:cNvPr>
          <p:cNvSpPr txBox="1">
            <a:spLocks/>
          </p:cNvSpPr>
          <p:nvPr/>
        </p:nvSpPr>
        <p:spPr>
          <a:xfrm>
            <a:off x="5908714" y="1564562"/>
            <a:ext cx="5923560" cy="45701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latin typeface="Avenir Book" panose="02000503020000020003" pitchFamily="2" charset="0"/>
              </a:rPr>
              <a:t>Do’s &amp; Don’ts</a:t>
            </a:r>
          </a:p>
          <a:p>
            <a:pPr>
              <a:lnSpc>
                <a:spcPct val="100000"/>
              </a:lnSpc>
            </a:pPr>
            <a:r>
              <a:rPr lang="en-US" sz="1600" dirty="0">
                <a:latin typeface="Avenir Book" panose="02000503020000020003" pitchFamily="2" charset="0"/>
              </a:rPr>
              <a:t>The more targeting info you enter, the narrower your audience will become.  Go too narrow and you’ll quickly cut out most of your audience.</a:t>
            </a:r>
          </a:p>
          <a:p>
            <a:pPr>
              <a:lnSpc>
                <a:spcPct val="100000"/>
              </a:lnSpc>
            </a:pPr>
            <a:r>
              <a:rPr lang="en-US" sz="1600" dirty="0">
                <a:latin typeface="Avenir Book" panose="02000503020000020003" pitchFamily="2" charset="0"/>
              </a:rPr>
              <a:t>You can hold a joining event at one location, but fence around other locations.  If you fence around multiple locations, the system will spread your budget across all the locations you fence.  In that case, increase the spend so the dollars are not spread too thin to be effective.</a:t>
            </a:r>
          </a:p>
          <a:p>
            <a:pPr marL="0" indent="0">
              <a:lnSpc>
                <a:spcPct val="100000"/>
              </a:lnSpc>
              <a:buNone/>
            </a:pPr>
            <a:r>
              <a:rPr lang="en-US" sz="1800" b="1" dirty="0">
                <a:latin typeface="Avenir Book" panose="02000503020000020003" pitchFamily="2" charset="0"/>
              </a:rPr>
              <a:t>Places to consider fencing around?  </a:t>
            </a:r>
          </a:p>
          <a:p>
            <a:pPr>
              <a:lnSpc>
                <a:spcPct val="100000"/>
              </a:lnSpc>
            </a:pPr>
            <a:r>
              <a:rPr lang="en-US" sz="1600" dirty="0">
                <a:latin typeface="Avenir Book" panose="02000503020000020003" pitchFamily="2" charset="0"/>
              </a:rPr>
              <a:t>Anywhere families are visiting.  You do not need permission to fence around a location.  It is an invisible fence.</a:t>
            </a:r>
          </a:p>
          <a:p>
            <a:pPr>
              <a:lnSpc>
                <a:spcPct val="100000"/>
              </a:lnSpc>
            </a:pPr>
            <a:r>
              <a:rPr lang="en-US" sz="1600" dirty="0">
                <a:latin typeface="Avenir Book" panose="02000503020000020003" pitchFamily="2" charset="0"/>
              </a:rPr>
              <a:t>Consider schools, family-oriented restaurants, parks, playgrounds, rec centers, grocery stores, stadiums and sports venues, etc.  Remember that being local is key.  Fence locations that are near the joining event location.</a:t>
            </a:r>
          </a:p>
        </p:txBody>
      </p:sp>
    </p:spTree>
    <p:extLst>
      <p:ext uri="{BB962C8B-B14F-4D97-AF65-F5344CB8AC3E}">
        <p14:creationId xmlns:p14="http://schemas.microsoft.com/office/powerpoint/2010/main" val="2940354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7449-1412-4279-9F28-6A1ABDE443D1}"/>
              </a:ext>
            </a:extLst>
          </p:cNvPr>
          <p:cNvSpPr>
            <a:spLocks noGrp="1"/>
          </p:cNvSpPr>
          <p:nvPr>
            <p:ph type="title"/>
          </p:nvPr>
        </p:nvSpPr>
        <p:spPr/>
        <p:txBody>
          <a:bodyPr/>
          <a:lstStyle/>
          <a:p>
            <a:r>
              <a:rPr lang="en-US" sz="3600" b="1" dirty="0">
                <a:solidFill>
                  <a:prstClr val="black"/>
                </a:solidFill>
                <a:latin typeface="Avenir Book" panose="02000503020000020003"/>
              </a:rPr>
              <a:t>Step 3: Launch Your Own Social Media Campaign</a:t>
            </a:r>
          </a:p>
        </p:txBody>
      </p:sp>
      <p:sp>
        <p:nvSpPr>
          <p:cNvPr id="3" name="Content Placeholder 2">
            <a:extLst>
              <a:ext uri="{FF2B5EF4-FFF2-40B4-BE49-F238E27FC236}">
                <a16:creationId xmlns:a16="http://schemas.microsoft.com/office/drawing/2014/main" id="{A2497CDC-A2B1-46CC-B2B3-72493C85EB54}"/>
              </a:ext>
            </a:extLst>
          </p:cNvPr>
          <p:cNvSpPr>
            <a:spLocks noGrp="1"/>
          </p:cNvSpPr>
          <p:nvPr>
            <p:ph idx="1"/>
          </p:nvPr>
        </p:nvSpPr>
        <p:spPr>
          <a:xfrm>
            <a:off x="838200" y="1499687"/>
            <a:ext cx="10515600" cy="699038"/>
          </a:xfrm>
        </p:spPr>
        <p:txBody>
          <a:bodyPr>
            <a:noAutofit/>
          </a:bodyPr>
          <a:lstStyle/>
          <a:p>
            <a:pPr marL="0" indent="0">
              <a:buNone/>
            </a:pPr>
            <a:r>
              <a:rPr lang="en-US" sz="2000" dirty="0">
                <a:latin typeface="Avenir Book" panose="02000503020000020003" pitchFamily="2" charset="0"/>
              </a:rPr>
              <a:t>Launch a three-to-six-week social media campaign on Facebook to build awareness of your pack and invite families to join.  We’ve made it easy!</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sp>
        <p:nvSpPr>
          <p:cNvPr id="10" name="TextBox 9">
            <a:extLst>
              <a:ext uri="{FF2B5EF4-FFF2-40B4-BE49-F238E27FC236}">
                <a16:creationId xmlns:a16="http://schemas.microsoft.com/office/drawing/2014/main" id="{B0EF87B8-85CD-93F6-91FD-48E0A37492FE}"/>
              </a:ext>
            </a:extLst>
          </p:cNvPr>
          <p:cNvSpPr txBox="1"/>
          <p:nvPr/>
        </p:nvSpPr>
        <p:spPr>
          <a:xfrm>
            <a:off x="813832" y="4659275"/>
            <a:ext cx="7026399" cy="1754326"/>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dirty="0">
                <a:latin typeface="Avenir Book" panose="02000503020000020003" pitchFamily="2" charset="0"/>
              </a:rPr>
              <a:t>In the Brand Center you’ll find a sample </a:t>
            </a:r>
            <a:r>
              <a:rPr lang="en-US" sz="1600" dirty="0">
                <a:latin typeface="Avenir Book" panose="02000503020000020003" pitchFamily="2" charset="0"/>
                <a:hlinkClick r:id="rId4"/>
              </a:rPr>
              <a:t>6-week schedule of posts </a:t>
            </a:r>
            <a:r>
              <a:rPr lang="en-US" sz="1600" dirty="0">
                <a:latin typeface="Avenir Book" panose="02000503020000020003" pitchFamily="2" charset="0"/>
              </a:rPr>
              <a:t>to get you started. You can add your own content. The important part is to post regularly to show the fun and adventure youth have in your Cub Scout pack.</a:t>
            </a:r>
          </a:p>
          <a:p>
            <a:pPr marL="285750" indent="-285750">
              <a:spcBef>
                <a:spcPts val="1200"/>
              </a:spcBef>
              <a:buFont typeface="Arial" panose="020B0604020202020204" pitchFamily="34" charset="0"/>
              <a:buChar char="•"/>
            </a:pPr>
            <a:r>
              <a:rPr lang="en-US" sz="1600" dirty="0">
                <a:latin typeface="Avenir Book" panose="02000503020000020003" pitchFamily="2" charset="0"/>
              </a:rPr>
              <a:t>Note: Save time by creating your posts in advance in advance, and then use </a:t>
            </a:r>
            <a:r>
              <a:rPr lang="en-US" sz="1600" dirty="0">
                <a:latin typeface="Avenir Book" panose="02000503020000020003" pitchFamily="2" charset="0"/>
                <a:hlinkClick r:id="rId5"/>
              </a:rPr>
              <a:t>Facebook’s scheduling tool</a:t>
            </a:r>
            <a:r>
              <a:rPr lang="en-US" sz="1600" dirty="0">
                <a:latin typeface="Avenir Book" panose="02000503020000020003" pitchFamily="2" charset="0"/>
              </a:rPr>
              <a:t> to plan out when they’ll post! </a:t>
            </a:r>
          </a:p>
          <a:p>
            <a:endParaRPr lang="en-US" dirty="0"/>
          </a:p>
        </p:txBody>
      </p:sp>
      <p:sp>
        <p:nvSpPr>
          <p:cNvPr id="13" name="Rectangle 12">
            <a:extLst>
              <a:ext uri="{FF2B5EF4-FFF2-40B4-BE49-F238E27FC236}">
                <a16:creationId xmlns:a16="http://schemas.microsoft.com/office/drawing/2014/main" id="{C6948318-6723-A5B5-FD85-15DC406DD021}"/>
              </a:ext>
            </a:extLst>
          </p:cNvPr>
          <p:cNvSpPr/>
          <p:nvPr/>
        </p:nvSpPr>
        <p:spPr>
          <a:xfrm>
            <a:off x="8768741" y="2320315"/>
            <a:ext cx="2441317" cy="377505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pic>
        <p:nvPicPr>
          <p:cNvPr id="15" name="Picture 14" descr="Logo, icon&#10;&#10;Description automatically generated">
            <a:extLst>
              <a:ext uri="{FF2B5EF4-FFF2-40B4-BE49-F238E27FC236}">
                <a16:creationId xmlns:a16="http://schemas.microsoft.com/office/drawing/2014/main" id="{67A2C827-D4DB-7AA2-234D-4CCFA6972A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05298" y="2578823"/>
            <a:ext cx="811560" cy="808597"/>
          </a:xfrm>
          <a:prstGeom prst="rect">
            <a:avLst/>
          </a:prstGeom>
        </p:spPr>
      </p:pic>
      <p:cxnSp>
        <p:nvCxnSpPr>
          <p:cNvPr id="16" name="Straight Connector 15">
            <a:extLst>
              <a:ext uri="{FF2B5EF4-FFF2-40B4-BE49-F238E27FC236}">
                <a16:creationId xmlns:a16="http://schemas.microsoft.com/office/drawing/2014/main" id="{D9BCD0F4-33AE-9564-965C-497C98468210}"/>
              </a:ext>
            </a:extLst>
          </p:cNvPr>
          <p:cNvCxnSpPr>
            <a:cxnSpLocks/>
          </p:cNvCxnSpPr>
          <p:nvPr/>
        </p:nvCxnSpPr>
        <p:spPr>
          <a:xfrm>
            <a:off x="9035802" y="3628378"/>
            <a:ext cx="2033450" cy="5365"/>
          </a:xfrm>
          <a:prstGeom prst="line">
            <a:avLst/>
          </a:prstGeom>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5736355-90A4-FAF5-62C3-10EE75E849FE}"/>
              </a:ext>
            </a:extLst>
          </p:cNvPr>
          <p:cNvSpPr txBox="1">
            <a:spLocks/>
          </p:cNvSpPr>
          <p:nvPr/>
        </p:nvSpPr>
        <p:spPr>
          <a:xfrm>
            <a:off x="8883792" y="3809299"/>
            <a:ext cx="1236989" cy="652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How to Schedule a Facebook  Post</a:t>
            </a:r>
          </a:p>
          <a:p>
            <a:pPr marL="0" indent="0" algn="ctr">
              <a:buNone/>
            </a:pPr>
            <a:endParaRPr lang="en-US" sz="2000" b="1" dirty="0">
              <a:latin typeface="Avenir Book" panose="02000503020000020003"/>
            </a:endParaRPr>
          </a:p>
        </p:txBody>
      </p:sp>
      <p:sp>
        <p:nvSpPr>
          <p:cNvPr id="14" name="Content Placeholder 2">
            <a:extLst>
              <a:ext uri="{FF2B5EF4-FFF2-40B4-BE49-F238E27FC236}">
                <a16:creationId xmlns:a16="http://schemas.microsoft.com/office/drawing/2014/main" id="{42C37CCE-7E15-5C21-727E-7B843ABF1A82}"/>
              </a:ext>
            </a:extLst>
          </p:cNvPr>
          <p:cNvSpPr txBox="1">
            <a:spLocks/>
          </p:cNvSpPr>
          <p:nvPr/>
        </p:nvSpPr>
        <p:spPr>
          <a:xfrm>
            <a:off x="8883792" y="4820207"/>
            <a:ext cx="2337470" cy="6876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venir Book" panose="02000503020000020003"/>
              </a:rPr>
              <a:t>Did you know you can create and schedule your entire set of Facebook posts at once? </a:t>
            </a:r>
          </a:p>
          <a:p>
            <a:pPr marL="0" indent="0">
              <a:buNone/>
            </a:pPr>
            <a:r>
              <a:rPr lang="en-US" sz="1200" dirty="0">
                <a:latin typeface="Avenir Book" panose="02000503020000020003"/>
              </a:rPr>
              <a:t>Spending some time planning and </a:t>
            </a:r>
            <a:r>
              <a:rPr lang="en-US" sz="1200" dirty="0">
                <a:latin typeface="Avenir Book" panose="02000503020000020003"/>
                <a:hlinkClick r:id="rId5"/>
              </a:rPr>
              <a:t>scheduling posts</a:t>
            </a:r>
            <a:r>
              <a:rPr lang="en-US" sz="1200" dirty="0">
                <a:latin typeface="Avenir Book" panose="02000503020000020003"/>
              </a:rPr>
              <a:t> and they’ll happen automatically!</a:t>
            </a:r>
            <a:endParaRPr lang="en-US" sz="2000" b="1" dirty="0">
              <a:latin typeface="Avenir Book" panose="02000503020000020003"/>
            </a:endParaRPr>
          </a:p>
        </p:txBody>
      </p:sp>
      <p:pic>
        <p:nvPicPr>
          <p:cNvPr id="6" name="Picture 5" descr="Qr code&#10;&#10;Description automatically generated">
            <a:extLst>
              <a:ext uri="{FF2B5EF4-FFF2-40B4-BE49-F238E27FC236}">
                <a16:creationId xmlns:a16="http://schemas.microsoft.com/office/drawing/2014/main" id="{72492C4A-960F-14D5-A983-4E99B56075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72255" y="3750725"/>
            <a:ext cx="952500" cy="9525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DED9286C-BBEF-AD30-60AB-FA4D336492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1942" y="2194560"/>
            <a:ext cx="6227773" cy="2377440"/>
          </a:xfrm>
          <a:prstGeom prst="rect">
            <a:avLst/>
          </a:prstGeom>
        </p:spPr>
      </p:pic>
    </p:spTree>
    <p:extLst>
      <p:ext uri="{BB962C8B-B14F-4D97-AF65-F5344CB8AC3E}">
        <p14:creationId xmlns:p14="http://schemas.microsoft.com/office/powerpoint/2010/main" val="31186127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573D-3046-4336-9837-82002C56A1B7}"/>
              </a:ext>
            </a:extLst>
          </p:cNvPr>
          <p:cNvSpPr>
            <a:spLocks noGrp="1"/>
          </p:cNvSpPr>
          <p:nvPr>
            <p:ph type="title"/>
          </p:nvPr>
        </p:nvSpPr>
        <p:spPr>
          <a:xfrm>
            <a:off x="804948" y="215100"/>
            <a:ext cx="11031245" cy="1325563"/>
          </a:xfrm>
        </p:spPr>
        <p:txBody>
          <a:bodyPr>
            <a:normAutofit fontScale="90000"/>
          </a:bodyPr>
          <a:lstStyle/>
          <a:p>
            <a:r>
              <a:rPr lang="en-US" sz="3600" b="1" dirty="0">
                <a:solidFill>
                  <a:prstClr val="black"/>
                </a:solidFill>
                <a:latin typeface="Avenir Book" panose="02000503020000020003"/>
              </a:rPr>
              <a:t>Step 4: Go Hyperlocal with Fliers, Yard Signs and Posters</a:t>
            </a:r>
            <a:br>
              <a:rPr lang="en-US" sz="3600" dirty="0">
                <a:solidFill>
                  <a:srgbClr val="000000"/>
                </a:solidFill>
                <a:latin typeface="Avenir Book" panose="02000503020000020003"/>
              </a:rPr>
            </a:br>
            <a:endParaRPr lang="en-US" sz="3600" b="1" dirty="0">
              <a:solidFill>
                <a:prstClr val="black"/>
              </a:solidFill>
              <a:latin typeface="Avenir Book" panose="02000503020000020003"/>
            </a:endParaRPr>
          </a:p>
        </p:txBody>
      </p:sp>
      <p:sp>
        <p:nvSpPr>
          <p:cNvPr id="3" name="Content Placeholder 2">
            <a:extLst>
              <a:ext uri="{FF2B5EF4-FFF2-40B4-BE49-F238E27FC236}">
                <a16:creationId xmlns:a16="http://schemas.microsoft.com/office/drawing/2014/main" id="{6124CA22-CCAF-4229-9CBD-8763DBC549C2}"/>
              </a:ext>
            </a:extLst>
          </p:cNvPr>
          <p:cNvSpPr>
            <a:spLocks noGrp="1"/>
          </p:cNvSpPr>
          <p:nvPr>
            <p:ph idx="1"/>
          </p:nvPr>
        </p:nvSpPr>
        <p:spPr>
          <a:xfrm>
            <a:off x="880477" y="1027906"/>
            <a:ext cx="6900236" cy="3649276"/>
          </a:xfrm>
        </p:spPr>
        <p:txBody>
          <a:bodyPr>
            <a:normAutofit fontScale="92500" lnSpcReduction="20000"/>
          </a:bodyPr>
          <a:lstStyle/>
          <a:p>
            <a:pPr marL="0" indent="0" algn="ctr">
              <a:buNone/>
            </a:pPr>
            <a:r>
              <a:rPr lang="en-US" sz="2000" dirty="0"/>
              <a:t>“All Scouting is Local.”</a:t>
            </a:r>
          </a:p>
          <a:p>
            <a:pPr marL="0" indent="0">
              <a:lnSpc>
                <a:spcPct val="110000"/>
              </a:lnSpc>
              <a:spcBef>
                <a:spcPts val="1200"/>
              </a:spcBef>
              <a:buNone/>
            </a:pPr>
            <a:r>
              <a:rPr lang="en-US" sz="1600" dirty="0">
                <a:latin typeface="Avenir Book" panose="02000503020000020003" pitchFamily="2" charset="0"/>
              </a:rPr>
              <a:t>Because Cub Scout packs are community and neighborhood based, yard signs, fliers and posters are a good way to reach families in your area. Don’t just rely on schools! Distribute join Scouting fliers, posters, and yard signs in and around libraries and friendly businesses.</a:t>
            </a:r>
          </a:p>
          <a:p>
            <a:pPr marL="461963" indent="-461963" fontAlgn="base">
              <a:lnSpc>
                <a:spcPct val="110000"/>
              </a:lnSpc>
              <a:spcBef>
                <a:spcPts val="1200"/>
              </a:spcBef>
              <a:spcAft>
                <a:spcPts val="600"/>
              </a:spcAft>
              <a:buFont typeface="Wingdings" panose="05000000000000000000" pitchFamily="2" charset="2"/>
              <a:buChar char="q"/>
            </a:pPr>
            <a:r>
              <a:rPr lang="en-US" sz="1600" dirty="0">
                <a:latin typeface="Avenir Book" panose="02000503020000020003" pitchFamily="2" charset="0"/>
              </a:rPr>
              <a:t>Ask local business to distribute fliers, for example local pizza restaurants may joining fliers to the top of pizza boxes.</a:t>
            </a:r>
          </a:p>
          <a:p>
            <a:pPr marL="461963" indent="-461963" fontAlgn="base">
              <a:lnSpc>
                <a:spcPct val="110000"/>
              </a:lnSpc>
              <a:spcBef>
                <a:spcPts val="1200"/>
              </a:spcBef>
              <a:spcAft>
                <a:spcPts val="600"/>
              </a:spcAft>
              <a:buFont typeface="Wingdings" panose="05000000000000000000" pitchFamily="2" charset="2"/>
              <a:buChar char="q"/>
            </a:pPr>
            <a:r>
              <a:rPr lang="en-US" sz="1600" dirty="0">
                <a:latin typeface="Avenir Book" panose="02000503020000020003" pitchFamily="2" charset="0"/>
              </a:rPr>
              <a:t>Place yard signs where families go. Fast-food drive-</a:t>
            </a:r>
            <a:r>
              <a:rPr lang="en-US" sz="1600" dirty="0" err="1">
                <a:latin typeface="Avenir Book" panose="02000503020000020003" pitchFamily="2" charset="0"/>
              </a:rPr>
              <a:t>thrus</a:t>
            </a:r>
            <a:r>
              <a:rPr lang="en-US" sz="1600" dirty="0">
                <a:latin typeface="Avenir Book" panose="02000503020000020003" pitchFamily="2" charset="0"/>
              </a:rPr>
              <a:t>, where school supplies are sold. Don’t forget your own home.</a:t>
            </a:r>
          </a:p>
          <a:p>
            <a:pPr marL="461963" indent="-461963" fontAlgn="base">
              <a:lnSpc>
                <a:spcPct val="110000"/>
              </a:lnSpc>
              <a:spcBef>
                <a:spcPts val="1200"/>
              </a:spcBef>
              <a:spcAft>
                <a:spcPts val="600"/>
              </a:spcAft>
              <a:buFont typeface="Wingdings" panose="05000000000000000000" pitchFamily="2" charset="2"/>
              <a:buChar char="q"/>
            </a:pPr>
            <a:r>
              <a:rPr lang="en-US" sz="1600" dirty="0">
                <a:latin typeface="Avenir Book" panose="02000503020000020003" pitchFamily="2" charset="0"/>
              </a:rPr>
              <a:t>Make sure every flyer, poster or yard sign design includes a QR code to help direct families to your campaign event page.  You can even create a unique QR code for each design to measure which type performed the best.</a:t>
            </a:r>
          </a:p>
          <a:p>
            <a:pPr marL="0" indent="0">
              <a:buNone/>
            </a:pPr>
            <a:endParaRPr lang="en-US" dirty="0"/>
          </a:p>
        </p:txBody>
      </p:sp>
      <p:sp>
        <p:nvSpPr>
          <p:cNvPr id="4" name="Rectangle 3">
            <a:extLst>
              <a:ext uri="{FF2B5EF4-FFF2-40B4-BE49-F238E27FC236}">
                <a16:creationId xmlns:a16="http://schemas.microsoft.com/office/drawing/2014/main" id="{B29A4A69-5E66-4004-85B9-93487564DCF0}"/>
              </a:ext>
            </a:extLst>
          </p:cNvPr>
          <p:cNvSpPr/>
          <p:nvPr/>
        </p:nvSpPr>
        <p:spPr>
          <a:xfrm>
            <a:off x="880477" y="4677182"/>
            <a:ext cx="6764577" cy="18820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noFill/>
            </a:endParaRPr>
          </a:p>
        </p:txBody>
      </p:sp>
      <p:sp>
        <p:nvSpPr>
          <p:cNvPr id="5" name="Content Placeholder 2">
            <a:extLst>
              <a:ext uri="{FF2B5EF4-FFF2-40B4-BE49-F238E27FC236}">
                <a16:creationId xmlns:a16="http://schemas.microsoft.com/office/drawing/2014/main" id="{BE1F2D36-3795-4550-9267-916E133DC230}"/>
              </a:ext>
            </a:extLst>
          </p:cNvPr>
          <p:cNvSpPr txBox="1">
            <a:spLocks/>
          </p:cNvSpPr>
          <p:nvPr/>
        </p:nvSpPr>
        <p:spPr>
          <a:xfrm>
            <a:off x="2347247" y="4874355"/>
            <a:ext cx="3008005" cy="1487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BSA Brand Center…</a:t>
            </a:r>
            <a:br>
              <a:rPr lang="en-US" sz="1000" b="1" dirty="0">
                <a:latin typeface="Avenir Book" panose="02000503020000020003"/>
              </a:rPr>
            </a:br>
            <a:endParaRPr lang="en-US" sz="1000" b="1" dirty="0">
              <a:latin typeface="Avenir Book" panose="02000503020000020003"/>
            </a:endParaRPr>
          </a:p>
          <a:p>
            <a:pPr marL="0" indent="0">
              <a:buNone/>
            </a:pPr>
            <a:r>
              <a:rPr lang="en-US" sz="1400" b="1" dirty="0">
                <a:latin typeface="Avenir Book" panose="02000503020000020003"/>
              </a:rPr>
              <a:t>The </a:t>
            </a:r>
            <a:r>
              <a:rPr lang="en-US" sz="1400" b="1" dirty="0">
                <a:latin typeface="Avenir Book" panose="02000503020000020003"/>
                <a:hlinkClick r:id="rId4"/>
              </a:rPr>
              <a:t>BSA Brand Center </a:t>
            </a:r>
            <a:r>
              <a:rPr lang="en-US" sz="1400" b="1" dirty="0">
                <a:latin typeface="Avenir Book" panose="02000503020000020003"/>
              </a:rPr>
              <a:t>is the place to find videos, </a:t>
            </a:r>
            <a:r>
              <a:rPr lang="en-US" sz="1400" dirty="0">
                <a:latin typeface="Avenir Book" panose="02000503020000020003"/>
              </a:rPr>
              <a:t>fliers, social media images and plans, posters, peer-to-peer cards and so much more! </a:t>
            </a:r>
          </a:p>
        </p:txBody>
      </p:sp>
      <p:pic>
        <p:nvPicPr>
          <p:cNvPr id="10" name="Picture 9" descr="A group of kids taking a selfie&#10;&#10;Description automatically generated">
            <a:extLst>
              <a:ext uri="{FF2B5EF4-FFF2-40B4-BE49-F238E27FC236}">
                <a16:creationId xmlns:a16="http://schemas.microsoft.com/office/drawing/2014/main" id="{C3468338-7EB3-8EDC-A8D1-DE2F29333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127" y="4818945"/>
            <a:ext cx="1276511" cy="1649645"/>
          </a:xfrm>
          <a:prstGeom prst="rect">
            <a:avLst/>
          </a:prstGeom>
          <a:ln>
            <a:solidFill>
              <a:schemeClr val="bg1">
                <a:lumMod val="50000"/>
              </a:schemeClr>
            </a:solidFill>
          </a:ln>
        </p:spPr>
      </p:pic>
      <p:pic>
        <p:nvPicPr>
          <p:cNvPr id="12" name="Picture 11" descr="A collage of images of kids&#10;&#10;Description automatically generated">
            <a:extLst>
              <a:ext uri="{FF2B5EF4-FFF2-40B4-BE49-F238E27FC236}">
                <a16:creationId xmlns:a16="http://schemas.microsoft.com/office/drawing/2014/main" id="{A8E6883C-2867-1242-8482-30B0807B5C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5252" y="4722511"/>
            <a:ext cx="2205055" cy="1791408"/>
          </a:xfrm>
          <a:prstGeom prst="rect">
            <a:avLst/>
          </a:prstGeom>
        </p:spPr>
      </p:pic>
      <p:pic>
        <p:nvPicPr>
          <p:cNvPr id="14" name="Picture 13">
            <a:extLst>
              <a:ext uri="{FF2B5EF4-FFF2-40B4-BE49-F238E27FC236}">
                <a16:creationId xmlns:a16="http://schemas.microsoft.com/office/drawing/2014/main" id="{6C47C9F7-F52C-E40A-87AA-22D96663C6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2236" y="1041928"/>
            <a:ext cx="4062846" cy="5257800"/>
          </a:xfrm>
          <a:prstGeom prst="rect">
            <a:avLst/>
          </a:prstGeom>
          <a:ln>
            <a:solidFill>
              <a:schemeClr val="bg1">
                <a:lumMod val="50000"/>
              </a:schemeClr>
            </a:solidFill>
          </a:ln>
        </p:spPr>
      </p:pic>
      <p:pic>
        <p:nvPicPr>
          <p:cNvPr id="16" name="Picture 15" descr="A close-up of a text&#10;&#10;Description automatically generated">
            <a:extLst>
              <a:ext uri="{FF2B5EF4-FFF2-40B4-BE49-F238E27FC236}">
                <a16:creationId xmlns:a16="http://schemas.microsoft.com/office/drawing/2014/main" id="{39F5AE5E-321A-EDF4-292A-7B8361DBAC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9228" y="5478325"/>
            <a:ext cx="1791265" cy="675494"/>
          </a:xfrm>
          <a:prstGeom prst="rect">
            <a:avLst/>
          </a:prstGeom>
        </p:spPr>
      </p:pic>
      <p:pic>
        <p:nvPicPr>
          <p:cNvPr id="18" name="Picture 17" descr="A close-up of a sign&#10;&#10;Description automatically generated">
            <a:extLst>
              <a:ext uri="{FF2B5EF4-FFF2-40B4-BE49-F238E27FC236}">
                <a16:creationId xmlns:a16="http://schemas.microsoft.com/office/drawing/2014/main" id="{2AFE2FE8-20C6-DEC6-20E2-4B4FC35B50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39068" y="5648501"/>
            <a:ext cx="1056986" cy="335142"/>
          </a:xfrm>
          <a:prstGeom prst="rect">
            <a:avLst/>
          </a:prstGeom>
        </p:spPr>
      </p:pic>
    </p:spTree>
    <p:extLst>
      <p:ext uri="{BB962C8B-B14F-4D97-AF65-F5344CB8AC3E}">
        <p14:creationId xmlns:p14="http://schemas.microsoft.com/office/powerpoint/2010/main" val="365258131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946A51-6A49-4EF1-B0A4-0A8148B44CCB}"/>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Avenir Book" panose="02000503020000020003"/>
              </a:rPr>
              <a:t>Step 5: Mobilize Your Scouting Families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A37ED72-0BED-4465-B74F-2D681156FD6E}"/>
              </a:ext>
            </a:extLst>
          </p:cNvPr>
          <p:cNvSpPr>
            <a:spLocks noGrp="1"/>
          </p:cNvSpPr>
          <p:nvPr>
            <p:ph idx="1"/>
          </p:nvPr>
        </p:nvSpPr>
        <p:spPr>
          <a:xfrm>
            <a:off x="4430683" y="417222"/>
            <a:ext cx="6906491" cy="6121690"/>
          </a:xfrm>
        </p:spPr>
        <p:txBody>
          <a:bodyPr anchor="ctr">
            <a:normAutofit fontScale="77500" lnSpcReduction="20000"/>
          </a:bodyPr>
          <a:lstStyle/>
          <a:p>
            <a:pPr marL="0" indent="0" algn="ctr">
              <a:buNone/>
            </a:pPr>
            <a:r>
              <a:rPr lang="en-US" sz="3100" i="1" dirty="0"/>
              <a:t>“More hands make light work.”</a:t>
            </a:r>
          </a:p>
          <a:p>
            <a:pPr marL="0" indent="0">
              <a:buNone/>
            </a:pPr>
            <a:endParaRPr lang="en-US" sz="1000" i="1" dirty="0"/>
          </a:p>
          <a:p>
            <a:pPr marL="0" indent="0">
              <a:lnSpc>
                <a:spcPct val="110000"/>
              </a:lnSpc>
              <a:buNone/>
            </a:pPr>
            <a:r>
              <a:rPr lang="en-US" sz="2400" dirty="0">
                <a:latin typeface="Avenir Book" panose="02000503020000020003" pitchFamily="2" charset="0"/>
              </a:rPr>
              <a:t>Reaching families, inviting them to join and onboarding them can be a lot of work if you go it alone. </a:t>
            </a:r>
            <a:r>
              <a:rPr lang="en-US" sz="2400" i="1" dirty="0">
                <a:latin typeface="Avenir Book" panose="02000503020000020003" pitchFamily="2" charset="0"/>
              </a:rPr>
              <a:t>Make sure you ask every leader and parent in your unit to help.</a:t>
            </a:r>
          </a:p>
          <a:p>
            <a:pPr marL="0" indent="0">
              <a:lnSpc>
                <a:spcPct val="110000"/>
              </a:lnSpc>
              <a:buNone/>
            </a:pPr>
            <a:r>
              <a:rPr lang="en-US" sz="2400" dirty="0">
                <a:latin typeface="Avenir Book" panose="02000503020000020003" pitchFamily="2" charset="0"/>
              </a:rPr>
              <a:t>Explain the joining event to your parents and leaders. Break up the tasks and ask people to help. </a:t>
            </a:r>
          </a:p>
          <a:p>
            <a:pPr marL="0" indent="0">
              <a:lnSpc>
                <a:spcPct val="110000"/>
              </a:lnSpc>
              <a:buNone/>
            </a:pPr>
            <a:r>
              <a:rPr lang="en-US" sz="2400" dirty="0">
                <a:latin typeface="Avenir Book" panose="02000503020000020003" pitchFamily="2" charset="0"/>
              </a:rPr>
              <a:t>Ask your families to: </a:t>
            </a:r>
          </a:p>
          <a:p>
            <a:pPr lvl="1">
              <a:lnSpc>
                <a:spcPct val="110000"/>
              </a:lnSpc>
            </a:pPr>
            <a:r>
              <a:rPr lang="en-US" dirty="0">
                <a:latin typeface="Avenir Book" panose="02000503020000020003" pitchFamily="2" charset="0"/>
              </a:rPr>
              <a:t>Invite their friends and family to visit meetings – and join</a:t>
            </a:r>
          </a:p>
          <a:p>
            <a:pPr lvl="1">
              <a:lnSpc>
                <a:spcPct val="110000"/>
              </a:lnSpc>
            </a:pPr>
            <a:r>
              <a:rPr lang="en-US" dirty="0">
                <a:latin typeface="Avenir Book" panose="02000503020000020003" pitchFamily="2" charset="0"/>
              </a:rPr>
              <a:t>Share posts about the pack and the joining event on their social channels</a:t>
            </a:r>
          </a:p>
          <a:p>
            <a:pPr lvl="1">
              <a:lnSpc>
                <a:spcPct val="110000"/>
              </a:lnSpc>
            </a:pPr>
            <a:r>
              <a:rPr lang="en-US" dirty="0">
                <a:latin typeface="Avenir Book" panose="02000503020000020003" pitchFamily="2" charset="0"/>
              </a:rPr>
              <a:t>Distribute posters and fliers to local businesses and organizations</a:t>
            </a:r>
          </a:p>
          <a:p>
            <a:pPr lvl="1">
              <a:lnSpc>
                <a:spcPct val="110000"/>
              </a:lnSpc>
            </a:pPr>
            <a:r>
              <a:rPr lang="en-US" dirty="0">
                <a:latin typeface="Avenir Book" panose="02000503020000020003" pitchFamily="2" charset="0"/>
              </a:rPr>
              <a:t>Share news of the joining event to parent teacher association meeting, other and other groups organizations they may be part of.</a:t>
            </a:r>
          </a:p>
          <a:p>
            <a:pPr lvl="1">
              <a:lnSpc>
                <a:spcPct val="110000"/>
              </a:lnSpc>
            </a:pPr>
            <a:r>
              <a:rPr lang="en-US" dirty="0">
                <a:latin typeface="Avenir Book" panose="02000503020000020003" pitchFamily="2" charset="0"/>
              </a:rPr>
              <a:t>Drop off fliers to local after-school care centers</a:t>
            </a:r>
          </a:p>
          <a:p>
            <a:pPr lvl="1">
              <a:lnSpc>
                <a:spcPct val="110000"/>
              </a:lnSpc>
            </a:pPr>
            <a:r>
              <a:rPr lang="en-US" dirty="0">
                <a:latin typeface="Avenir Book" panose="02000503020000020003" pitchFamily="2" charset="0"/>
              </a:rPr>
              <a:t>Put up fliers and posters on community bulletin boards, coffee shops, grocery stores, etc.</a:t>
            </a:r>
          </a:p>
          <a:p>
            <a:pPr lvl="1"/>
            <a:endParaRPr lang="en-US" sz="1300" dirty="0"/>
          </a:p>
          <a:p>
            <a:pPr lvl="1"/>
            <a:endParaRPr lang="en-US" sz="1300" dirty="0"/>
          </a:p>
        </p:txBody>
      </p:sp>
    </p:spTree>
    <p:extLst>
      <p:ext uri="{BB962C8B-B14F-4D97-AF65-F5344CB8AC3E}">
        <p14:creationId xmlns:p14="http://schemas.microsoft.com/office/powerpoint/2010/main" val="161598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589560" y="856180"/>
            <a:ext cx="4560584" cy="1128068"/>
          </a:xfrm>
        </p:spPr>
        <p:txBody>
          <a:bodyPr anchor="ctr">
            <a:normAutofit/>
          </a:bodyPr>
          <a:lstStyle/>
          <a:p>
            <a:r>
              <a:rPr lang="en-US" sz="3700" b="1" dirty="0">
                <a:latin typeface="Avenir Book" panose="02000503020000020003"/>
              </a:rPr>
              <a:t>Timelines and Schedules</a:t>
            </a: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563978" y="2257408"/>
            <a:ext cx="4877752" cy="4326796"/>
          </a:xfrm>
        </p:spPr>
        <p:txBody>
          <a:bodyPr anchor="ctr">
            <a:normAutofit lnSpcReduction="10000"/>
          </a:bodyPr>
          <a:lstStyle/>
          <a:p>
            <a:pPr marL="0" indent="0">
              <a:buNone/>
            </a:pPr>
            <a:r>
              <a:rPr lang="en-US" sz="1400" b="1" dirty="0">
                <a:latin typeface="Avenir Book" panose="02000503020000020003"/>
              </a:rPr>
              <a:t>Planning is the key to successful marketing efforts (and almost every other effort, too!)</a:t>
            </a:r>
          </a:p>
          <a:p>
            <a:pPr marL="0" indent="0">
              <a:buNone/>
            </a:pPr>
            <a:r>
              <a:rPr lang="en-US" sz="1400" dirty="0">
                <a:latin typeface="Avenir Book" panose="02000503020000020003"/>
              </a:rPr>
              <a:t>We highly recommend good </a:t>
            </a:r>
            <a:r>
              <a:rPr lang="en-US" sz="1400" b="1" dirty="0">
                <a:latin typeface="Avenir Book" panose="02000503020000020003"/>
              </a:rPr>
              <a:t>old-fashioned backdating</a:t>
            </a:r>
            <a:r>
              <a:rPr lang="en-US" sz="1400" dirty="0">
                <a:latin typeface="Avenir Book" panose="02000503020000020003"/>
              </a:rPr>
              <a:t>. For example, if you are planning a joining night, grab a calendar and count backwards from the date of your joining event. Schedule out all your marketing activities! </a:t>
            </a:r>
          </a:p>
          <a:p>
            <a:pPr marL="0" indent="0">
              <a:buNone/>
            </a:pPr>
            <a:r>
              <a:rPr lang="en-US" sz="1400" dirty="0">
                <a:latin typeface="Avenir Book" panose="02000503020000020003"/>
              </a:rPr>
              <a:t>For example:</a:t>
            </a:r>
          </a:p>
          <a:p>
            <a:pPr lvl="1"/>
            <a:r>
              <a:rPr lang="en-US" sz="1400" dirty="0">
                <a:latin typeface="Avenir Book" panose="02000503020000020003"/>
              </a:rPr>
              <a:t>Note the event date</a:t>
            </a:r>
          </a:p>
          <a:p>
            <a:pPr lvl="1"/>
            <a:r>
              <a:rPr lang="en-US" sz="1400" dirty="0">
                <a:latin typeface="Avenir Book" panose="02000503020000020003"/>
              </a:rPr>
              <a:t>Start posting on your Facebook page 3-6 weeks prior to your event</a:t>
            </a:r>
          </a:p>
          <a:p>
            <a:pPr lvl="1"/>
            <a:r>
              <a:rPr lang="en-US" sz="1400" dirty="0">
                <a:latin typeface="Avenir Book" panose="02000503020000020003"/>
              </a:rPr>
              <a:t>Set up and boost your calendar event 2 weeks prior to your event </a:t>
            </a:r>
          </a:p>
          <a:p>
            <a:pPr lvl="1"/>
            <a:r>
              <a:rPr lang="en-US" sz="1400" dirty="0">
                <a:latin typeface="Avenir Book" panose="02000503020000020003"/>
              </a:rPr>
              <a:t>Distribute fliers in schools 10 days to 2 weeks prior to your event</a:t>
            </a:r>
          </a:p>
          <a:p>
            <a:pPr lvl="1"/>
            <a:r>
              <a:rPr lang="en-US" sz="1400" dirty="0">
                <a:latin typeface="Avenir Book" panose="02000503020000020003"/>
              </a:rPr>
              <a:t>Place yard signs at school 1 week prior to your event</a:t>
            </a:r>
          </a:p>
          <a:p>
            <a:pPr lvl="1"/>
            <a:r>
              <a:rPr lang="en-US" sz="1400" dirty="0">
                <a:latin typeface="Avenir Book" panose="02000503020000020003"/>
              </a:rPr>
              <a:t>… and more…</a:t>
            </a:r>
          </a:p>
          <a:p>
            <a:pPr marL="0" indent="0">
              <a:buNone/>
            </a:pPr>
            <a:r>
              <a:rPr lang="en-US" sz="1400" dirty="0">
                <a:latin typeface="Avenir Book" panose="02000503020000020003"/>
              </a:rPr>
              <a:t>Don’t skip this step!  Map it all out… then meet with other </a:t>
            </a:r>
            <a:br>
              <a:rPr lang="en-US" sz="1400" dirty="0">
                <a:latin typeface="Avenir Book" panose="02000503020000020003"/>
              </a:rPr>
            </a:br>
            <a:r>
              <a:rPr lang="en-US" sz="1400" dirty="0">
                <a:latin typeface="Avenir Book" panose="02000503020000020003"/>
              </a:rPr>
              <a:t>leaders and parents to decide who can help cover all your marketing tactics.</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iagram&#10;&#10;Description automatically generated">
            <a:extLst>
              <a:ext uri="{FF2B5EF4-FFF2-40B4-BE49-F238E27FC236}">
                <a16:creationId xmlns:a16="http://schemas.microsoft.com/office/drawing/2014/main" id="{37584E99-67F4-E205-2D4C-F09A9A78BC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212" r="15904" b="-4"/>
          <a:stretch/>
        </p:blipFill>
        <p:spPr>
          <a:xfrm>
            <a:off x="6302188" y="856180"/>
            <a:ext cx="5020327" cy="4975014"/>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604ED45B-B9D4-A897-AE4A-FDAE90981E0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8067643" y="1643530"/>
            <a:ext cx="1031970" cy="1334499"/>
          </a:xfrm>
          <a:prstGeom prst="rect">
            <a:avLst/>
          </a:prstGeom>
        </p:spPr>
      </p:pic>
      <p:sp>
        <p:nvSpPr>
          <p:cNvPr id="4" name="TextBox 3">
            <a:extLst>
              <a:ext uri="{FF2B5EF4-FFF2-40B4-BE49-F238E27FC236}">
                <a16:creationId xmlns:a16="http://schemas.microsoft.com/office/drawing/2014/main" id="{381F1F1A-5591-DEB0-AC49-8A6A1D409CAB}"/>
              </a:ext>
            </a:extLst>
          </p:cNvPr>
          <p:cNvSpPr txBox="1"/>
          <p:nvPr/>
        </p:nvSpPr>
        <p:spPr>
          <a:xfrm>
            <a:off x="7574972" y="2082174"/>
            <a:ext cx="2019655" cy="523220"/>
          </a:xfrm>
          <a:prstGeom prst="rect">
            <a:avLst/>
          </a:prstGeom>
          <a:noFill/>
        </p:spPr>
        <p:txBody>
          <a:bodyPr wrap="none" rtlCol="0">
            <a:spAutoFit/>
          </a:bodyPr>
          <a:lstStyle/>
          <a:p>
            <a:r>
              <a:rPr lang="en-US" sz="2800" b="1" dirty="0">
                <a:solidFill>
                  <a:schemeClr val="bg1"/>
                </a:solidFill>
              </a:rPr>
              <a:t>RECRUITING</a:t>
            </a:r>
          </a:p>
        </p:txBody>
      </p:sp>
    </p:spTree>
    <p:extLst>
      <p:ext uri="{BB962C8B-B14F-4D97-AF65-F5344CB8AC3E}">
        <p14:creationId xmlns:p14="http://schemas.microsoft.com/office/powerpoint/2010/main" val="2274266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3807-F01E-458D-B3C3-3023DC76897E}"/>
              </a:ext>
            </a:extLst>
          </p:cNvPr>
          <p:cNvSpPr>
            <a:spLocks noGrp="1"/>
          </p:cNvSpPr>
          <p:nvPr>
            <p:ph type="title"/>
          </p:nvPr>
        </p:nvSpPr>
        <p:spPr/>
        <p:txBody>
          <a:bodyPr/>
          <a:lstStyle/>
          <a:p>
            <a:r>
              <a:rPr lang="en-US" b="1" dirty="0">
                <a:latin typeface="Avenir Book" panose="02000503020000020003"/>
              </a:rPr>
              <a:t>Table of Contents</a:t>
            </a:r>
          </a:p>
        </p:txBody>
      </p:sp>
      <p:sp>
        <p:nvSpPr>
          <p:cNvPr id="3" name="Content Placeholder 2">
            <a:extLst>
              <a:ext uri="{FF2B5EF4-FFF2-40B4-BE49-F238E27FC236}">
                <a16:creationId xmlns:a16="http://schemas.microsoft.com/office/drawing/2014/main" id="{10E614AA-7ACF-42A9-A958-20C472B36E41}"/>
              </a:ext>
            </a:extLst>
          </p:cNvPr>
          <p:cNvSpPr>
            <a:spLocks noGrp="1"/>
          </p:cNvSpPr>
          <p:nvPr>
            <p:ph idx="1"/>
          </p:nvPr>
        </p:nvSpPr>
        <p:spPr/>
        <p:txBody>
          <a:bodyPr>
            <a:normAutofit lnSpcReduction="10000"/>
          </a:bodyPr>
          <a:lstStyle/>
          <a:p>
            <a:pPr marL="342900" indent="-342900">
              <a:buFont typeface="+mj-lt"/>
              <a:buAutoNum type="arabicPeriod"/>
            </a:pPr>
            <a:r>
              <a:rPr lang="en-US" sz="1800" dirty="0">
                <a:solidFill>
                  <a:srgbClr val="000000"/>
                </a:solidFill>
                <a:latin typeface="Avenir Book" panose="02000503020000020003"/>
              </a:rPr>
              <a:t>Welcome to Your Campaign Kit for Recruiting</a:t>
            </a:r>
          </a:p>
          <a:p>
            <a:pPr marL="342900" indent="-342900">
              <a:buFont typeface="+mj-lt"/>
              <a:buAutoNum type="arabicPeriod"/>
            </a:pPr>
            <a:r>
              <a:rPr lang="en-US" sz="1800" dirty="0">
                <a:solidFill>
                  <a:srgbClr val="000000"/>
                </a:solidFill>
                <a:latin typeface="Avenir Book" panose="02000503020000020003"/>
              </a:rPr>
              <a:t>Be Prepared</a:t>
            </a:r>
          </a:p>
          <a:p>
            <a:pPr marL="800100" lvl="1" indent="-342900">
              <a:buFont typeface="+mj-lt"/>
              <a:buAutoNum type="arabicPeriod"/>
            </a:pPr>
            <a:r>
              <a:rPr lang="en-US" sz="1400" dirty="0">
                <a:solidFill>
                  <a:srgbClr val="000000"/>
                </a:solidFill>
                <a:latin typeface="Avenir Book" panose="02000503020000020003"/>
              </a:rPr>
              <a:t>Know Your Audience: Mom</a:t>
            </a:r>
          </a:p>
          <a:p>
            <a:pPr marL="800100" lvl="1" indent="-342900">
              <a:buFont typeface="+mj-lt"/>
              <a:buAutoNum type="arabicPeriod"/>
            </a:pPr>
            <a:r>
              <a:rPr lang="en-US" sz="1400" dirty="0">
                <a:solidFill>
                  <a:srgbClr val="000000"/>
                </a:solidFill>
                <a:latin typeface="Avenir Book" panose="02000503020000020003"/>
              </a:rPr>
              <a:t>Plan for Measurement</a:t>
            </a:r>
          </a:p>
          <a:p>
            <a:pPr marL="800100" lvl="1" indent="-342900">
              <a:buFont typeface="+mj-lt"/>
              <a:buAutoNum type="arabicPeriod"/>
            </a:pPr>
            <a:r>
              <a:rPr lang="en-US" sz="1400" dirty="0">
                <a:solidFill>
                  <a:srgbClr val="000000"/>
                </a:solidFill>
                <a:latin typeface="Avenir Book" panose="02000503020000020003"/>
              </a:rPr>
              <a:t>QR Codes Make it Easier	</a:t>
            </a:r>
          </a:p>
          <a:p>
            <a:pPr marL="800100" lvl="1" indent="-342900">
              <a:buFont typeface="+mj-lt"/>
              <a:buAutoNum type="arabicPeriod"/>
            </a:pPr>
            <a:r>
              <a:rPr lang="en-US" sz="1400" dirty="0">
                <a:solidFill>
                  <a:srgbClr val="000000"/>
                </a:solidFill>
                <a:latin typeface="Avenir Book" panose="02000503020000020003"/>
              </a:rPr>
              <a:t>Update </a:t>
            </a:r>
            <a:r>
              <a:rPr lang="en-US" sz="1400" dirty="0" err="1">
                <a:solidFill>
                  <a:srgbClr val="000000"/>
                </a:solidFill>
                <a:latin typeface="Avenir Book" panose="02000503020000020003"/>
              </a:rPr>
              <a:t>BeAScout.org</a:t>
            </a:r>
            <a:endParaRPr lang="en-US" sz="1400" dirty="0">
              <a:solidFill>
                <a:srgbClr val="000000"/>
              </a:solidFill>
              <a:latin typeface="Avenir Book" panose="02000503020000020003"/>
            </a:endParaRPr>
          </a:p>
          <a:p>
            <a:pPr marL="800100" lvl="1" indent="-342900">
              <a:buFont typeface="+mj-lt"/>
              <a:buAutoNum type="arabicPeriod"/>
            </a:pPr>
            <a:r>
              <a:rPr lang="en-US" sz="1400" dirty="0">
                <a:solidFill>
                  <a:srgbClr val="000000"/>
                </a:solidFill>
                <a:latin typeface="Avenir Book" panose="02000503020000020003"/>
              </a:rPr>
              <a:t>Update Facebook</a:t>
            </a:r>
          </a:p>
          <a:p>
            <a:pPr marL="342900" indent="-342900">
              <a:buFont typeface="+mj-lt"/>
              <a:buAutoNum type="arabicPeriod"/>
            </a:pPr>
            <a:r>
              <a:rPr lang="en-US" sz="1800" dirty="0">
                <a:solidFill>
                  <a:srgbClr val="000000"/>
                </a:solidFill>
                <a:latin typeface="Avenir Book" panose="02000503020000020003"/>
              </a:rPr>
              <a:t>Build Your Campaign in 5 Steps</a:t>
            </a:r>
          </a:p>
          <a:p>
            <a:pPr marL="800100" lvl="1" indent="-342900">
              <a:buFont typeface="+mj-lt"/>
              <a:buAutoNum type="arabicPeriod"/>
            </a:pPr>
            <a:r>
              <a:rPr lang="en-US" sz="1400" dirty="0">
                <a:solidFill>
                  <a:srgbClr val="000000"/>
                </a:solidFill>
                <a:latin typeface="Avenir Book" panose="02000503020000020003"/>
              </a:rPr>
              <a:t>Setup Facebook Calendar Event</a:t>
            </a:r>
          </a:p>
          <a:p>
            <a:pPr marL="800100" lvl="1" indent="-342900">
              <a:buFont typeface="+mj-lt"/>
              <a:buAutoNum type="arabicPeriod"/>
            </a:pPr>
            <a:r>
              <a:rPr lang="en-US" sz="1400" dirty="0">
                <a:solidFill>
                  <a:srgbClr val="000000"/>
                </a:solidFill>
                <a:latin typeface="Avenir Book" panose="02000503020000020003"/>
              </a:rPr>
              <a:t>Boost Your Facebook Calendar Event</a:t>
            </a:r>
          </a:p>
          <a:p>
            <a:pPr marL="800100" lvl="1" indent="-342900">
              <a:buFont typeface="+mj-lt"/>
              <a:buAutoNum type="arabicPeriod"/>
            </a:pPr>
            <a:r>
              <a:rPr lang="en-US" sz="1400" dirty="0">
                <a:solidFill>
                  <a:srgbClr val="000000"/>
                </a:solidFill>
                <a:latin typeface="Avenir Book" panose="02000503020000020003"/>
              </a:rPr>
              <a:t>Social Media Campaign</a:t>
            </a:r>
          </a:p>
          <a:p>
            <a:pPr marL="800100" lvl="1" indent="-342900">
              <a:buFont typeface="+mj-lt"/>
              <a:buAutoNum type="arabicPeriod"/>
            </a:pPr>
            <a:r>
              <a:rPr lang="en-US" sz="1400" dirty="0">
                <a:solidFill>
                  <a:srgbClr val="000000"/>
                </a:solidFill>
                <a:latin typeface="Avenir Book" panose="02000503020000020003"/>
              </a:rPr>
              <a:t>Hyperlocal Marketing: Fliers, Yard Signs and Posters</a:t>
            </a:r>
          </a:p>
          <a:p>
            <a:pPr marL="800100" lvl="1" indent="-342900">
              <a:buFont typeface="+mj-lt"/>
              <a:buAutoNum type="arabicPeriod"/>
            </a:pPr>
            <a:r>
              <a:rPr lang="en-US" sz="1400" dirty="0">
                <a:solidFill>
                  <a:srgbClr val="000000"/>
                </a:solidFill>
                <a:latin typeface="Avenir Book" panose="02000503020000020003"/>
              </a:rPr>
              <a:t>Spreading the Word: Mobilizing Your Scouting Family</a:t>
            </a:r>
          </a:p>
          <a:p>
            <a:pPr marL="342900" indent="-342900">
              <a:buFont typeface="+mj-lt"/>
              <a:buAutoNum type="arabicPeriod"/>
            </a:pPr>
            <a:r>
              <a:rPr lang="en-US" sz="1800" dirty="0">
                <a:solidFill>
                  <a:srgbClr val="000000"/>
                </a:solidFill>
                <a:latin typeface="Avenir Book" panose="02000503020000020003"/>
              </a:rPr>
              <a:t>Start Your Campaign: Timelines &amp; Schedule</a:t>
            </a:r>
          </a:p>
          <a:p>
            <a:pPr marL="342900" indent="-342900">
              <a:buFont typeface="+mj-lt"/>
              <a:buAutoNum type="arabicPeriod"/>
            </a:pPr>
            <a:r>
              <a:rPr lang="en-US" sz="1800" dirty="0">
                <a:solidFill>
                  <a:srgbClr val="000000"/>
                </a:solidFill>
                <a:latin typeface="Avenir Book" panose="02000503020000020003"/>
              </a:rPr>
              <a:t>Resources on BSA Brand Center</a:t>
            </a:r>
          </a:p>
        </p:txBody>
      </p:sp>
    </p:spTree>
    <p:extLst>
      <p:ext uri="{BB962C8B-B14F-4D97-AF65-F5344CB8AC3E}">
        <p14:creationId xmlns:p14="http://schemas.microsoft.com/office/powerpoint/2010/main" val="2588188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D2094A8-EAA9-9B4A-BC8B-9694CCF5DBE7}"/>
              </a:ext>
            </a:extLst>
          </p:cNvPr>
          <p:cNvSpPr txBox="1"/>
          <p:nvPr/>
        </p:nvSpPr>
        <p:spPr>
          <a:xfrm>
            <a:off x="4409673" y="6273069"/>
            <a:ext cx="19500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Posters &amp; Fliers</a:t>
            </a:r>
          </a:p>
        </p:txBody>
      </p:sp>
      <p:sp>
        <p:nvSpPr>
          <p:cNvPr id="25" name="TextBox 24">
            <a:extLst>
              <a:ext uri="{FF2B5EF4-FFF2-40B4-BE49-F238E27FC236}">
                <a16:creationId xmlns:a16="http://schemas.microsoft.com/office/drawing/2014/main" id="{813E1EBB-220C-F546-8791-A8AFDDA1125B}"/>
              </a:ext>
            </a:extLst>
          </p:cNvPr>
          <p:cNvSpPr txBox="1"/>
          <p:nvPr/>
        </p:nvSpPr>
        <p:spPr>
          <a:xfrm>
            <a:off x="6981189" y="6188992"/>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Post Cards</a:t>
            </a:r>
          </a:p>
        </p:txBody>
      </p:sp>
      <p:sp>
        <p:nvSpPr>
          <p:cNvPr id="26" name="TextBox 25">
            <a:extLst>
              <a:ext uri="{FF2B5EF4-FFF2-40B4-BE49-F238E27FC236}">
                <a16:creationId xmlns:a16="http://schemas.microsoft.com/office/drawing/2014/main" id="{104F8F75-5F59-5E46-9515-89C99781EFCE}"/>
              </a:ext>
            </a:extLst>
          </p:cNvPr>
          <p:cNvSpPr txBox="1"/>
          <p:nvPr/>
        </p:nvSpPr>
        <p:spPr>
          <a:xfrm>
            <a:off x="8768587" y="1104678"/>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Web Banners</a:t>
            </a:r>
          </a:p>
        </p:txBody>
      </p:sp>
      <p:sp>
        <p:nvSpPr>
          <p:cNvPr id="36" name="TextBox 35">
            <a:extLst>
              <a:ext uri="{FF2B5EF4-FFF2-40B4-BE49-F238E27FC236}">
                <a16:creationId xmlns:a16="http://schemas.microsoft.com/office/drawing/2014/main" id="{E98C5D63-4112-3E49-88F6-23FA37150002}"/>
              </a:ext>
            </a:extLst>
          </p:cNvPr>
          <p:cNvSpPr txBox="1"/>
          <p:nvPr/>
        </p:nvSpPr>
        <p:spPr>
          <a:xfrm>
            <a:off x="392839" y="1295617"/>
            <a:ext cx="41436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atin typeface="Avenir Book" panose="02000503020000020003"/>
                <a:ea typeface="+mj-ea"/>
                <a:cs typeface="+mj-cs"/>
              </a:rPr>
              <a:t>Resources</a:t>
            </a:r>
            <a:endParaRPr lang="en-US" b="1" dirty="0">
              <a:latin typeface="Avenir Book" panose="02000503020000020003"/>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venir Book" panose="02000503020000020003"/>
                <a:ea typeface="+mj-ea"/>
                <a:cs typeface="+mj-cs"/>
              </a:rPr>
              <a:t>Find all of your #AdventureOn marketing assets on the BSA Brand Center.</a:t>
            </a:r>
          </a:p>
        </p:txBody>
      </p:sp>
      <p:sp>
        <p:nvSpPr>
          <p:cNvPr id="17" name="TextBox 16">
            <a:extLst>
              <a:ext uri="{FF2B5EF4-FFF2-40B4-BE49-F238E27FC236}">
                <a16:creationId xmlns:a16="http://schemas.microsoft.com/office/drawing/2014/main" id="{1DB0D04E-3776-4E94-B8C8-A46D739599E3}"/>
              </a:ext>
            </a:extLst>
          </p:cNvPr>
          <p:cNvSpPr txBox="1"/>
          <p:nvPr/>
        </p:nvSpPr>
        <p:spPr>
          <a:xfrm>
            <a:off x="443342" y="2919796"/>
            <a:ext cx="397700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Roboto Slab" pitchFamily="2" charset="0"/>
              </a:rPr>
              <a:t>Adventure-Themed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prstClr val="white">
                    <a:lumMod val="50000"/>
                  </a:prstClr>
                </a:solidFill>
                <a:effectLst/>
                <a:uLnTx/>
                <a:uFillTx/>
                <a:latin typeface="Avenir Book" panose="02000503020000020003" pitchFamily="2" charset="0"/>
                <a:ea typeface="Roboto Slab" pitchFamily="2" charset="0"/>
              </a:rPr>
              <a:t>Deliver brand promise through outdoor imagery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prstClr val="white">
                    <a:lumMod val="50000"/>
                  </a:prstClr>
                </a:solidFill>
                <a:effectLst/>
                <a:uLnTx/>
                <a:uFillTx/>
                <a:latin typeface="Avenir Book" panose="02000503020000020003" pitchFamily="2" charset="0"/>
                <a:ea typeface="Roboto Slab" pitchFamily="2" charset="0"/>
              </a:rPr>
              <a:t>Dozens of digital and print assets available</a:t>
            </a:r>
            <a:endParaRPr lang="en-US" sz="2000" dirty="0">
              <a:solidFill>
                <a:prstClr val="black"/>
              </a:solidFill>
              <a:latin typeface="Avenir Book" panose="02000503020000020003" pitchFamily="2" charset="0"/>
              <a:ea typeface="Roboto Slab"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solidFill>
                  <a:prstClr val="white">
                    <a:lumMod val="50000"/>
                  </a:prstClr>
                </a:solidFill>
                <a:latin typeface="Avenir Book" panose="02000503020000020003" pitchFamily="2" charset="0"/>
                <a:ea typeface="Roboto Slab" pitchFamily="2" charset="0"/>
              </a:rPr>
              <a:t>Available on the BSA Brand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Roboto Slab"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Roboto Slab" pitchFamily="2" charset="0"/>
            </a:endParaRPr>
          </a:p>
        </p:txBody>
      </p:sp>
      <p:sp>
        <p:nvSpPr>
          <p:cNvPr id="27" name="TextBox 26">
            <a:extLst>
              <a:ext uri="{FF2B5EF4-FFF2-40B4-BE49-F238E27FC236}">
                <a16:creationId xmlns:a16="http://schemas.microsoft.com/office/drawing/2014/main" id="{6A53E8E0-D884-1D4E-A9D9-DEA9ACCCA8B7}"/>
              </a:ext>
            </a:extLst>
          </p:cNvPr>
          <p:cNvSpPr txBox="1"/>
          <p:nvPr/>
        </p:nvSpPr>
        <p:spPr>
          <a:xfrm>
            <a:off x="10108105" y="4069781"/>
            <a:ext cx="14922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Social Images </a:t>
            </a:r>
          </a:p>
        </p:txBody>
      </p:sp>
      <p:pic>
        <p:nvPicPr>
          <p:cNvPr id="4" name="Picture 3" descr="Qr code&#10;&#10;Description automatically generated">
            <a:extLst>
              <a:ext uri="{FF2B5EF4-FFF2-40B4-BE49-F238E27FC236}">
                <a16:creationId xmlns:a16="http://schemas.microsoft.com/office/drawing/2014/main" id="{6D5A2FBF-D260-442C-9CB4-D2633F09BF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247" y="4858788"/>
            <a:ext cx="1555283" cy="1555283"/>
          </a:xfrm>
          <a:prstGeom prst="rect">
            <a:avLst/>
          </a:prstGeom>
        </p:spPr>
      </p:pic>
      <p:pic>
        <p:nvPicPr>
          <p:cNvPr id="3" name="Picture 2">
            <a:extLst>
              <a:ext uri="{FF2B5EF4-FFF2-40B4-BE49-F238E27FC236}">
                <a16:creationId xmlns:a16="http://schemas.microsoft.com/office/drawing/2014/main" id="{7AC2F9B9-D702-8567-2503-58BF695A3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909" y="361231"/>
            <a:ext cx="5653015" cy="698861"/>
          </a:xfrm>
          <a:prstGeom prst="rect">
            <a:avLst/>
          </a:prstGeom>
        </p:spPr>
      </p:pic>
      <p:pic>
        <p:nvPicPr>
          <p:cNvPr id="6" name="Picture 5">
            <a:extLst>
              <a:ext uri="{FF2B5EF4-FFF2-40B4-BE49-F238E27FC236}">
                <a16:creationId xmlns:a16="http://schemas.microsoft.com/office/drawing/2014/main" id="{5337D6B4-DCF4-C9B4-958B-B4E3F0C61A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31" y="241248"/>
            <a:ext cx="3653536" cy="1094107"/>
          </a:xfrm>
          <a:prstGeom prst="rect">
            <a:avLst/>
          </a:prstGeom>
        </p:spPr>
      </p:pic>
      <p:pic>
        <p:nvPicPr>
          <p:cNvPr id="9" name="Picture 8" descr="A screen shot of a white and blue background&#10;&#10;Description automatically generated">
            <a:extLst>
              <a:ext uri="{FF2B5EF4-FFF2-40B4-BE49-F238E27FC236}">
                <a16:creationId xmlns:a16="http://schemas.microsoft.com/office/drawing/2014/main" id="{55691889-E2E3-3A27-F578-F047B34557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5562" y="2256412"/>
            <a:ext cx="2053741" cy="2032731"/>
          </a:xfrm>
          <a:prstGeom prst="rect">
            <a:avLst/>
          </a:prstGeom>
          <a:solidFill>
            <a:schemeClr val="bg1"/>
          </a:solidFill>
          <a:ln>
            <a:solidFill>
              <a:schemeClr val="bg1">
                <a:lumMod val="50000"/>
              </a:schemeClr>
            </a:solidFill>
          </a:ln>
        </p:spPr>
      </p:pic>
      <p:sp>
        <p:nvSpPr>
          <p:cNvPr id="11" name="TextBox 10">
            <a:extLst>
              <a:ext uri="{FF2B5EF4-FFF2-40B4-BE49-F238E27FC236}">
                <a16:creationId xmlns:a16="http://schemas.microsoft.com/office/drawing/2014/main" id="{84A4B9BB-7967-A0BC-CE15-FD9E31AB3079}"/>
              </a:ext>
            </a:extLst>
          </p:cNvPr>
          <p:cNvSpPr txBox="1"/>
          <p:nvPr/>
        </p:nvSpPr>
        <p:spPr>
          <a:xfrm>
            <a:off x="7323360" y="1794746"/>
            <a:ext cx="18981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DIY Headers/Footers</a:t>
            </a:r>
          </a:p>
        </p:txBody>
      </p:sp>
      <p:pic>
        <p:nvPicPr>
          <p:cNvPr id="14" name="Picture 13" descr="A group of kids posing for a photo&#10;&#10;Description automatically generated">
            <a:extLst>
              <a:ext uri="{FF2B5EF4-FFF2-40B4-BE49-F238E27FC236}">
                <a16:creationId xmlns:a16="http://schemas.microsoft.com/office/drawing/2014/main" id="{E9925644-1865-1535-B3C1-9B0C29B8B8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1857" y="3287023"/>
            <a:ext cx="1532844" cy="2349406"/>
          </a:xfrm>
          <a:prstGeom prst="rect">
            <a:avLst/>
          </a:prstGeom>
          <a:ln>
            <a:solidFill>
              <a:schemeClr val="bg1">
                <a:lumMod val="50000"/>
              </a:schemeClr>
            </a:solidFill>
          </a:ln>
        </p:spPr>
      </p:pic>
      <p:pic>
        <p:nvPicPr>
          <p:cNvPr id="19" name="Picture 18" descr="A poster of a group of kids&#10;&#10;Description automatically generated">
            <a:extLst>
              <a:ext uri="{FF2B5EF4-FFF2-40B4-BE49-F238E27FC236}">
                <a16:creationId xmlns:a16="http://schemas.microsoft.com/office/drawing/2014/main" id="{55787400-5F5E-0813-9029-42A55EC84B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8279" y="4378955"/>
            <a:ext cx="1409088" cy="1817914"/>
          </a:xfrm>
          <a:prstGeom prst="rect">
            <a:avLst/>
          </a:prstGeom>
          <a:ln>
            <a:solidFill>
              <a:schemeClr val="bg1">
                <a:lumMod val="50000"/>
              </a:schemeClr>
            </a:solidFill>
          </a:ln>
        </p:spPr>
      </p:pic>
      <p:pic>
        <p:nvPicPr>
          <p:cNvPr id="28" name="Picture 27" descr="A group of kids in uniform&#10;&#10;Description automatically generated">
            <a:extLst>
              <a:ext uri="{FF2B5EF4-FFF2-40B4-BE49-F238E27FC236}">
                <a16:creationId xmlns:a16="http://schemas.microsoft.com/office/drawing/2014/main" id="{F00B9A25-3D3B-AF36-CA88-484CB23CD4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2884" y="4837722"/>
            <a:ext cx="2022626" cy="1355368"/>
          </a:xfrm>
          <a:prstGeom prst="rect">
            <a:avLst/>
          </a:prstGeom>
        </p:spPr>
      </p:pic>
      <p:pic>
        <p:nvPicPr>
          <p:cNvPr id="32" name="Picture 31" descr="A group of people walking in the woods&#10;&#10;Description automatically generated">
            <a:extLst>
              <a:ext uri="{FF2B5EF4-FFF2-40B4-BE49-F238E27FC236}">
                <a16:creationId xmlns:a16="http://schemas.microsoft.com/office/drawing/2014/main" id="{19961189-A725-7C9C-C8A0-8440F80171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40039" y="1882416"/>
            <a:ext cx="2059122" cy="2059122"/>
          </a:xfrm>
          <a:prstGeom prst="rect">
            <a:avLst/>
          </a:prstGeom>
        </p:spPr>
      </p:pic>
      <p:pic>
        <p:nvPicPr>
          <p:cNvPr id="35" name="Picture 34" descr="A group of children holding rockets&#10;&#10;Description automatically generated">
            <a:extLst>
              <a:ext uri="{FF2B5EF4-FFF2-40B4-BE49-F238E27FC236}">
                <a16:creationId xmlns:a16="http://schemas.microsoft.com/office/drawing/2014/main" id="{4A2D7B1A-D180-C41E-040E-899564EDF2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1028" y="4640180"/>
            <a:ext cx="3067630" cy="1548812"/>
          </a:xfrm>
          <a:prstGeom prst="rect">
            <a:avLst/>
          </a:prstGeom>
        </p:spPr>
      </p:pic>
      <p:sp>
        <p:nvSpPr>
          <p:cNvPr id="37" name="TextBox 36">
            <a:extLst>
              <a:ext uri="{FF2B5EF4-FFF2-40B4-BE49-F238E27FC236}">
                <a16:creationId xmlns:a16="http://schemas.microsoft.com/office/drawing/2014/main" id="{735769C0-D0D7-9C71-EF8E-206643978F05}"/>
              </a:ext>
            </a:extLst>
          </p:cNvPr>
          <p:cNvSpPr txBox="1"/>
          <p:nvPr/>
        </p:nvSpPr>
        <p:spPr>
          <a:xfrm>
            <a:off x="9662286" y="6260182"/>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Print Banners</a:t>
            </a:r>
          </a:p>
        </p:txBody>
      </p:sp>
      <p:pic>
        <p:nvPicPr>
          <p:cNvPr id="39" name="Picture 38" descr="A group of people in a room&#10;&#10;Description automatically generated">
            <a:extLst>
              <a:ext uri="{FF2B5EF4-FFF2-40B4-BE49-F238E27FC236}">
                <a16:creationId xmlns:a16="http://schemas.microsoft.com/office/drawing/2014/main" id="{078D478E-3BC3-2C07-0144-424B8CC592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6708" y="1189889"/>
            <a:ext cx="1718583" cy="1831861"/>
          </a:xfrm>
          <a:prstGeom prst="rect">
            <a:avLst/>
          </a:prstGeom>
        </p:spPr>
      </p:pic>
      <p:sp>
        <p:nvSpPr>
          <p:cNvPr id="40" name="TextBox 39">
            <a:extLst>
              <a:ext uri="{FF2B5EF4-FFF2-40B4-BE49-F238E27FC236}">
                <a16:creationId xmlns:a16="http://schemas.microsoft.com/office/drawing/2014/main" id="{77EF5ADF-B9E8-8A5A-AFB3-7CE85FA72E46}"/>
              </a:ext>
            </a:extLst>
          </p:cNvPr>
          <p:cNvSpPr txBox="1"/>
          <p:nvPr/>
        </p:nvSpPr>
        <p:spPr>
          <a:xfrm>
            <a:off x="5874972" y="3058174"/>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Bookmarks</a:t>
            </a:r>
          </a:p>
        </p:txBody>
      </p:sp>
    </p:spTree>
    <p:extLst>
      <p:ext uri="{BB962C8B-B14F-4D97-AF65-F5344CB8AC3E}">
        <p14:creationId xmlns:p14="http://schemas.microsoft.com/office/powerpoint/2010/main" val="1601581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44734-38B4-4C8C-81F4-9A12F82DF99D}"/>
              </a:ext>
            </a:extLst>
          </p:cNvPr>
          <p:cNvSpPr>
            <a:spLocks noGrp="1"/>
          </p:cNvSpPr>
          <p:nvPr>
            <p:ph type="title"/>
          </p:nvPr>
        </p:nvSpPr>
        <p:spPr/>
        <p:txBody>
          <a:bodyPr/>
          <a:lstStyle/>
          <a:p>
            <a:r>
              <a:rPr lang="en-US" dirty="0"/>
              <a:t>Good luck!</a:t>
            </a:r>
          </a:p>
        </p:txBody>
      </p:sp>
      <p:sp>
        <p:nvSpPr>
          <p:cNvPr id="6" name="Text Placeholder 5">
            <a:extLst>
              <a:ext uri="{FF2B5EF4-FFF2-40B4-BE49-F238E27FC236}">
                <a16:creationId xmlns:a16="http://schemas.microsoft.com/office/drawing/2014/main" id="{BF6E39CC-E324-45A1-80F0-CD96B576936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298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Avenir Book" panose="02000503020000020003"/>
              </a:rPr>
              <a:t>Welcome to Your Campaign Kit for Recruiting!</a:t>
            </a:r>
          </a:p>
        </p:txBody>
      </p:sp>
      <p:sp>
        <p:nvSpPr>
          <p:cNvPr id="3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Content Placeholder 2">
            <a:extLst>
              <a:ext uri="{FF2B5EF4-FFF2-40B4-BE49-F238E27FC236}">
                <a16:creationId xmlns:a16="http://schemas.microsoft.com/office/drawing/2014/main" id="{CAF197CC-75E4-4F3C-9679-832F114D5D75}"/>
              </a:ext>
            </a:extLst>
          </p:cNvPr>
          <p:cNvSpPr>
            <a:spLocks noGrp="1"/>
          </p:cNvSpPr>
          <p:nvPr>
            <p:ph idx="1"/>
          </p:nvPr>
        </p:nvSpPr>
        <p:spPr>
          <a:xfrm>
            <a:off x="4402704" y="1272381"/>
            <a:ext cx="6906491" cy="5585619"/>
          </a:xfrm>
        </p:spPr>
        <p:txBody>
          <a:bodyPr anchor="ctr">
            <a:normAutofit fontScale="92500"/>
          </a:bodyPr>
          <a:lstStyle/>
          <a:p>
            <a:pPr marL="0" indent="0" fontAlgn="base">
              <a:spcAft>
                <a:spcPts val="600"/>
              </a:spcAft>
              <a:buNone/>
            </a:pPr>
            <a:r>
              <a:rPr lang="en-US" b="1" dirty="0">
                <a:latin typeface="Avenir Book" panose="02000503020000020003"/>
              </a:rPr>
              <a:t>A strong home starts with a solid foundation.  The same is true for marketing!</a:t>
            </a:r>
          </a:p>
          <a:p>
            <a:pPr marL="0" indent="0" fontAlgn="base">
              <a:spcAft>
                <a:spcPts val="600"/>
              </a:spcAft>
              <a:buNone/>
            </a:pPr>
            <a:r>
              <a:rPr lang="en-US" sz="2400" dirty="0">
                <a:latin typeface="Avenir Book" panose="02000503020000020003"/>
              </a:rPr>
              <a:t>This campaign kit provides step-by-step tips to host a successful joining event.  From planning to promotion to follow up, the kit includes a set of integrated marketing elements designed to work together to help you build the solid foundation needed for a successful event.</a:t>
            </a:r>
          </a:p>
          <a:p>
            <a:pPr marL="0" indent="0" fontAlgn="base">
              <a:spcAft>
                <a:spcPts val="600"/>
              </a:spcAft>
              <a:buNone/>
            </a:pPr>
            <a:r>
              <a:rPr lang="en-US" sz="2400" dirty="0">
                <a:latin typeface="Avenir Book" panose="02000503020000020003"/>
              </a:rPr>
              <a:t>Are their other things you could do? Yes! But we strongly recommend you start with these key elements and work your way forward.  Along with campaign elements, you’ll also find links to helpful how-</a:t>
            </a:r>
            <a:r>
              <a:rPr lang="en-US" sz="2400" dirty="0" err="1">
                <a:latin typeface="Avenir Book" panose="02000503020000020003"/>
              </a:rPr>
              <a:t>to’s</a:t>
            </a:r>
            <a:r>
              <a:rPr lang="en-US" sz="2400" dirty="0">
                <a:latin typeface="Avenir Book" panose="02000503020000020003"/>
              </a:rPr>
              <a:t> and marketing resources.   </a:t>
            </a:r>
          </a:p>
          <a:p>
            <a:pPr marL="0" indent="0" fontAlgn="base">
              <a:spcAft>
                <a:spcPts val="600"/>
              </a:spcAft>
              <a:buNone/>
            </a:pPr>
            <a:r>
              <a:rPr lang="en-US" sz="2400" dirty="0">
                <a:latin typeface="Avenir Book" panose="02000503020000020003"/>
              </a:rPr>
              <a:t>Ready to build a great campaign?  Fantastic!  So, grab your tools and let’s get to work!</a:t>
            </a:r>
          </a:p>
          <a:p>
            <a:pPr marL="0" indent="0" fontAlgn="base">
              <a:spcAft>
                <a:spcPts val="600"/>
              </a:spcAft>
              <a:buNone/>
            </a:pPr>
            <a:endParaRPr lang="en-US" sz="2400" dirty="0">
              <a:latin typeface="Avenir Book" panose="02000503020000020003"/>
            </a:endParaRPr>
          </a:p>
          <a:p>
            <a:pPr marL="0" indent="0" fontAlgn="base">
              <a:spcAft>
                <a:spcPts val="600"/>
              </a:spcAft>
              <a:buNone/>
            </a:pPr>
            <a:endParaRPr lang="en-US" sz="2400" dirty="0">
              <a:latin typeface="Avenir Book" panose="02000503020000020003"/>
            </a:endParaRPr>
          </a:p>
          <a:p>
            <a:pPr marL="0" indent="0">
              <a:buNone/>
            </a:pPr>
            <a:endParaRPr lang="en-US" sz="2400" dirty="0">
              <a:latin typeface="Avenir Book" panose="02000503020000020003"/>
            </a:endParaRPr>
          </a:p>
        </p:txBody>
      </p:sp>
    </p:spTree>
    <p:extLst>
      <p:ext uri="{BB962C8B-B14F-4D97-AF65-F5344CB8AC3E}">
        <p14:creationId xmlns:p14="http://schemas.microsoft.com/office/powerpoint/2010/main" val="2172890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C5FAB4-96A2-4F44-9004-836EE8DDBFDA}"/>
              </a:ext>
            </a:extLst>
          </p:cNvPr>
          <p:cNvSpPr>
            <a:spLocks noGrp="1"/>
          </p:cNvSpPr>
          <p:nvPr>
            <p:ph type="title"/>
          </p:nvPr>
        </p:nvSpPr>
        <p:spPr>
          <a:xfrm>
            <a:off x="589560" y="856180"/>
            <a:ext cx="4560584" cy="1128068"/>
          </a:xfrm>
        </p:spPr>
        <p:txBody>
          <a:bodyPr anchor="ctr">
            <a:normAutofit/>
          </a:bodyPr>
          <a:lstStyle/>
          <a:p>
            <a:r>
              <a:rPr lang="en-US" sz="3700" b="1" dirty="0">
                <a:latin typeface="Avenir Book" panose="02000503020000020003"/>
              </a:rPr>
              <a:t>Know Your Audience: Mom</a:t>
            </a:r>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9AB34C-1548-4F49-8AAF-FD83EE129E0A}"/>
              </a:ext>
            </a:extLst>
          </p:cNvPr>
          <p:cNvSpPr>
            <a:spLocks noGrp="1"/>
          </p:cNvSpPr>
          <p:nvPr>
            <p:ph idx="1"/>
          </p:nvPr>
        </p:nvSpPr>
        <p:spPr>
          <a:xfrm>
            <a:off x="590719" y="2330505"/>
            <a:ext cx="4559425" cy="3979585"/>
          </a:xfrm>
        </p:spPr>
        <p:txBody>
          <a:bodyPr anchor="ctr">
            <a:normAutofit lnSpcReduction="10000"/>
          </a:bodyPr>
          <a:lstStyle/>
          <a:p>
            <a:r>
              <a:rPr lang="en-US" sz="1800" dirty="0">
                <a:latin typeface="Avenir Book" panose="02000503020000020003" pitchFamily="2" charset="0"/>
              </a:rPr>
              <a:t>In marketing and promotion, it’s important to know your audience.  For Cub Scouts, the target audience is typically a mom.  </a:t>
            </a:r>
          </a:p>
          <a:p>
            <a:r>
              <a:rPr lang="en-US" sz="1800" dirty="0">
                <a:latin typeface="Avenir Book" panose="02000503020000020003" pitchFamily="2" charset="0"/>
              </a:rPr>
              <a:t>As you develop your campaign, it’s critical you keep Mom in sharp focus to make sure your message is heard by the right audience at the right time. </a:t>
            </a:r>
          </a:p>
          <a:p>
            <a:r>
              <a:rPr lang="en-US" sz="1800" dirty="0">
                <a:latin typeface="Avenir Book" panose="02000503020000020003" pitchFamily="2" charset="0"/>
              </a:rPr>
              <a:t>To help, we’ve combined dozens of data sources to construct a "Persona," a fictional profile of the person you need to reach.  </a:t>
            </a:r>
          </a:p>
          <a:p>
            <a:r>
              <a:rPr lang="en-US" sz="1800" dirty="0">
                <a:latin typeface="Avenir Book" panose="02000503020000020003" pitchFamily="2" charset="0"/>
              </a:rPr>
              <a:t>Get to know Mom in the next slide and always remember to speak to </a:t>
            </a:r>
            <a:r>
              <a:rPr lang="en-US" sz="1800" u="sng" dirty="0">
                <a:latin typeface="Avenir Book" panose="02000503020000020003" pitchFamily="2" charset="0"/>
              </a:rPr>
              <a:t>her</a:t>
            </a:r>
            <a:r>
              <a:rPr lang="en-US" sz="1800" dirty="0">
                <a:latin typeface="Avenir Book" panose="02000503020000020003" pitchFamily="2" charset="0"/>
              </a:rPr>
              <a:t> as you roll out your campaign!</a:t>
            </a: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4B02C4-E0A8-AAAD-3729-79CB99ADC5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77788" y="799352"/>
            <a:ext cx="5425410" cy="5259296"/>
          </a:xfrm>
          <a:prstGeom prst="rect">
            <a:avLst/>
          </a:prstGeom>
        </p:spPr>
      </p:pic>
    </p:spTree>
    <p:extLst>
      <p:ext uri="{BB962C8B-B14F-4D97-AF65-F5344CB8AC3E}">
        <p14:creationId xmlns:p14="http://schemas.microsoft.com/office/powerpoint/2010/main" val="1781677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3"/>
          <p:cNvSpPr>
            <a:spLocks noChangeShapeType="1"/>
          </p:cNvSpPr>
          <p:nvPr/>
        </p:nvSpPr>
        <p:spPr bwMode="auto">
          <a:xfrm>
            <a:off x="3660006" y="202051"/>
            <a:ext cx="10716" cy="6484144"/>
          </a:xfrm>
          <a:prstGeom prst="line">
            <a:avLst/>
          </a:prstGeom>
          <a:noFill/>
          <a:ln w="38100" cap="rnd">
            <a:solidFill>
              <a:srgbClr val="91919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3076" name="Line 4"/>
          <p:cNvSpPr>
            <a:spLocks noChangeShapeType="1"/>
          </p:cNvSpPr>
          <p:nvPr/>
        </p:nvSpPr>
        <p:spPr bwMode="auto">
          <a:xfrm rot="10800000" flipH="1" flipV="1">
            <a:off x="3702948" y="934158"/>
            <a:ext cx="7743307" cy="87406"/>
          </a:xfrm>
          <a:prstGeom prst="line">
            <a:avLst/>
          </a:prstGeom>
          <a:noFill/>
          <a:ln w="38100" cap="rnd">
            <a:solidFill>
              <a:srgbClr val="91919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3077" name="Rectangle 5"/>
          <p:cNvSpPr>
            <a:spLocks/>
          </p:cNvSpPr>
          <p:nvPr/>
        </p:nvSpPr>
        <p:spPr bwMode="auto">
          <a:xfrm>
            <a:off x="324878" y="-87559"/>
            <a:ext cx="2921238" cy="9556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br>
              <a:rPr lang="en-US" i="1" dirty="0">
                <a:solidFill>
                  <a:srgbClr val="1F497D">
                    <a:lumMod val="60000"/>
                    <a:lumOff val="40000"/>
                  </a:srgbClr>
                </a:solidFill>
                <a:latin typeface="Avenir Book" panose="02000503020000020003"/>
                <a:ea typeface="ＭＳ Ｐゴシック" charset="0"/>
                <a:cs typeface="Gotham-Bold" charset="0"/>
                <a:sym typeface="Gotham-Bold" charset="0"/>
              </a:rPr>
            </a:br>
            <a:r>
              <a:rPr lang="en-US" sz="3600" i="1" dirty="0">
                <a:solidFill>
                  <a:srgbClr val="1F497D">
                    <a:lumMod val="60000"/>
                    <a:lumOff val="40000"/>
                  </a:srgbClr>
                </a:solidFill>
                <a:latin typeface="Avenir Book" panose="02000503020000020003"/>
                <a:ea typeface="ＭＳ Ｐゴシック" charset="0"/>
                <a:cs typeface="Gotham-Bold" charset="0"/>
                <a:sym typeface="Gotham-Bold" charset="0"/>
              </a:rPr>
              <a:t>Who is Mom?</a:t>
            </a:r>
            <a:endParaRPr kumimoji="0" lang="en-US" sz="2000" b="0" i="1" strike="noStrike" kern="1200" cap="none" spc="0" normalizeH="0" baseline="0" noProof="0" dirty="0">
              <a:ln>
                <a:noFill/>
              </a:ln>
              <a:solidFill>
                <a:prstClr val="black"/>
              </a:solidFill>
              <a:effectLst/>
              <a:uLnTx/>
              <a:uFillTx/>
              <a:latin typeface="Avenir Book" panose="02000503020000020003"/>
              <a:ea typeface="ＭＳ Ｐゴシック" charset="0"/>
              <a:cs typeface="Gotham-Bold" charset="0"/>
              <a:sym typeface="Gotham-Bold" charset="0"/>
            </a:endParaRPr>
          </a:p>
        </p:txBody>
      </p:sp>
      <p:sp>
        <p:nvSpPr>
          <p:cNvPr id="3079" name="Rectangle 7"/>
          <p:cNvSpPr>
            <a:spLocks/>
          </p:cNvSpPr>
          <p:nvPr/>
        </p:nvSpPr>
        <p:spPr bwMode="auto">
          <a:xfrm>
            <a:off x="433927" y="3103980"/>
            <a:ext cx="2603265" cy="33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A BIT ABOUT MOM...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endParaRP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A bit skeptical.  Question marketing and will search the web and social media to validate info.</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Spread thin so make things easy.  Have less than an hour a day for themselves. </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They worry about their kids.  Covid has only made it worse.</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Doesn’t have a relationship with Scouting in her family.</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endParaRPr kumimoji="0" lang="en-US" sz="1300" b="0"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p:txBody>
      </p:sp>
      <p:sp>
        <p:nvSpPr>
          <p:cNvPr id="3082" name="Rectangle 10"/>
          <p:cNvSpPr>
            <a:spLocks/>
          </p:cNvSpPr>
          <p:nvPr/>
        </p:nvSpPr>
        <p:spPr bwMode="auto">
          <a:xfrm>
            <a:off x="4945858" y="1844074"/>
            <a:ext cx="5357813" cy="857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82B8"/>
              </a:solidFill>
              <a:effectLst/>
              <a:uLnTx/>
              <a:uFillTx/>
              <a:latin typeface="Gotham-BoldItalic" charset="0"/>
              <a:ea typeface="ＭＳ Ｐゴシック" charset="0"/>
              <a:cs typeface="Gotham-BoldItalic" charset="0"/>
              <a:sym typeface="Gotham-BoldItalic" charset="0"/>
            </a:endParaRPr>
          </a:p>
        </p:txBody>
      </p:sp>
      <p:sp>
        <p:nvSpPr>
          <p:cNvPr id="3087" name="Rectangle 15"/>
          <p:cNvSpPr>
            <a:spLocks/>
          </p:cNvSpPr>
          <p:nvPr/>
        </p:nvSpPr>
        <p:spPr bwMode="auto">
          <a:xfrm>
            <a:off x="5003006" y="190502"/>
            <a:ext cx="5486400" cy="1390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434"/>
              </a:solidFill>
              <a:effectLst/>
              <a:uLnTx/>
              <a:uFillTx/>
              <a:latin typeface="Gotham-Book" charset="0"/>
              <a:ea typeface="ＭＳ Ｐゴシック" charset="0"/>
              <a:cs typeface="Gotham-Book" charset="0"/>
              <a:sym typeface="Gotham-Book" charset="0"/>
            </a:endParaRPr>
          </a:p>
        </p:txBody>
      </p:sp>
      <p:sp>
        <p:nvSpPr>
          <p:cNvPr id="3088" name="Rectangle 16"/>
          <p:cNvSpPr>
            <a:spLocks/>
          </p:cNvSpPr>
          <p:nvPr/>
        </p:nvSpPr>
        <p:spPr bwMode="auto">
          <a:xfrm>
            <a:off x="3930144" y="3546526"/>
            <a:ext cx="7743307" cy="2963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QUESTIONS MOM HAS ABOUT SCOUTING</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200" b="1" i="0" u="none" strike="noStrike" kern="1200" cap="none" spc="0" normalizeH="0" baseline="0" noProof="0" dirty="0">
                <a:ln>
                  <a:noFill/>
                </a:ln>
                <a:solidFill>
                  <a:srgbClr val="2682B8"/>
                </a:solidFill>
                <a:effectLst/>
                <a:uLnTx/>
                <a:uFillTx/>
                <a:latin typeface="Avenir Book" panose="02000503020000020003"/>
                <a:ea typeface="ＭＳ Ｐゴシック" charset="0"/>
                <a:sym typeface="Gotham-Book" charset="0"/>
              </a:rPr>
              <a:t>Will my children be safe – it’s the first and foremost measure to be addressed. </a:t>
            </a:r>
            <a:r>
              <a:rPr kumimoji="0" lang="en-US" sz="1200" b="1" i="1"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Safety is our number one priority.</a:t>
            </a:r>
            <a:r>
              <a:rPr kumimoji="0" lang="en-US" sz="12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 Scouting has the most comprehensive youth protection policies of any youth organization.</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200" b="1" i="0" u="none" strike="noStrike" kern="1200" cap="none" spc="0" normalizeH="0" baseline="0" noProof="0" dirty="0">
                <a:ln>
                  <a:noFill/>
                </a:ln>
                <a:solidFill>
                  <a:srgbClr val="2682B8"/>
                </a:solidFill>
                <a:effectLst/>
                <a:uLnTx/>
                <a:uFillTx/>
                <a:latin typeface="Avenir Book" panose="02000503020000020003"/>
                <a:ea typeface="ＭＳ Ｐゴシック" charset="0"/>
                <a:sym typeface="Gotham-Book" charset="0"/>
              </a:rPr>
              <a:t>Is Scouting relevant anymore?  Is it for families like mine? </a:t>
            </a:r>
            <a:r>
              <a:rPr kumimoji="0" lang="en-US" sz="1200" b="1" i="1"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The ideals the Scouting program teaches are timeless.</a:t>
            </a:r>
            <a:r>
              <a:rPr kumimoji="0" lang="en-US" sz="12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 Scouting builds respect for others, character, fitness and leadership and so much more. Scouting helps youth become their best future selves. </a:t>
            </a:r>
            <a:r>
              <a:rPr kumimoji="0" lang="en-US" sz="1200" b="1" i="1"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It prepares them for life! </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200" b="1" i="0" u="none" strike="noStrike" kern="1200" cap="none" spc="0" normalizeH="0" baseline="0" noProof="0" dirty="0">
                <a:ln>
                  <a:noFill/>
                </a:ln>
                <a:solidFill>
                  <a:srgbClr val="2682B8"/>
                </a:solidFill>
                <a:effectLst/>
                <a:uLnTx/>
                <a:uFillTx/>
                <a:latin typeface="Avenir Book" panose="02000503020000020003"/>
                <a:ea typeface="ＭＳ Ｐゴシック" charset="0"/>
                <a:sym typeface="Gotham-Book" charset="0"/>
              </a:rPr>
              <a:t>Will our kids get exposure to new things and opportunities? </a:t>
            </a:r>
            <a:r>
              <a:rPr kumimoji="0" lang="en-US" sz="1200" b="1" i="1"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is all about trying new things and new experiences.</a:t>
            </a:r>
            <a:r>
              <a:rPr kumimoji="0" lang="en-US" sz="12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 Whether it’s camping or science – you can find it in Scouting. It’s an amazing adventure for the whole family.</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200" b="1" i="0" u="none" strike="noStrike" kern="1200" cap="none" spc="0" normalizeH="0" baseline="0" noProof="0" dirty="0">
                <a:ln>
                  <a:noFill/>
                </a:ln>
                <a:solidFill>
                  <a:srgbClr val="2682B8"/>
                </a:solidFill>
                <a:effectLst/>
                <a:uLnTx/>
                <a:uFillTx/>
                <a:latin typeface="Avenir Book" panose="02000503020000020003"/>
                <a:ea typeface="ＭＳ Ｐゴシック" charset="0"/>
                <a:sym typeface="Gotham-Book" charset="0"/>
              </a:rPr>
              <a:t>Can girls join? </a:t>
            </a:r>
            <a:r>
              <a:rPr kumimoji="0" lang="en-US" sz="12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This is still a question! Yes, girls are part of Scouts BSA and Cub Scouts. </a:t>
            </a:r>
            <a:r>
              <a:rPr kumimoji="0" lang="en-US" sz="12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is for the whole family!</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200" b="1" i="0" u="none" strike="noStrike" kern="1200" cap="none" spc="0" normalizeH="0" baseline="0" noProof="0" dirty="0">
                <a:ln>
                  <a:noFill/>
                </a:ln>
                <a:solidFill>
                  <a:srgbClr val="2682B8"/>
                </a:solidFill>
                <a:effectLst/>
                <a:uLnTx/>
                <a:uFillTx/>
                <a:latin typeface="Avenir Book" panose="02000503020000020003"/>
                <a:ea typeface="ＭＳ Ｐゴシック" charset="0"/>
                <a:sym typeface="Gotham-Book" charset="0"/>
              </a:rPr>
              <a:t>What will it cost (we don’t want to do fundraising!)?  </a:t>
            </a:r>
            <a:r>
              <a:rPr kumimoji="0" lang="en-US" sz="12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It depends on the unit, but most packs/troops/crews find ways to make the program affordable.</a:t>
            </a:r>
          </a:p>
        </p:txBody>
      </p:sp>
      <p:sp>
        <p:nvSpPr>
          <p:cNvPr id="10" name="Rectangle 9"/>
          <p:cNvSpPr/>
          <p:nvPr/>
        </p:nvSpPr>
        <p:spPr>
          <a:xfrm>
            <a:off x="3985417" y="1054470"/>
            <a:ext cx="7363456" cy="812223"/>
          </a:xfrm>
          <a:prstGeom prst="rect">
            <a:avLst/>
          </a:prstGeom>
        </p:spPr>
        <p:txBody>
          <a:bodyPr wrap="square" lIns="57607" tIns="28804" rIns="57607" bIns="28804">
            <a:spAutoFit/>
          </a:bodyPr>
          <a:lstStyle/>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4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WHERE DOES MOM GO FOR INFORMATION?</a:t>
            </a:r>
          </a:p>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Online influencers. Taps internet via mobile device. Online 5+ hrs./day on avg. Reads online reviews before making purchase decision. Friends key info source as well. Prefers to be communicated via email.  Trusts communication that comes from her child’s school.  Facebook still rules.</a:t>
            </a:r>
            <a:endParaRPr kumimoji="0" lang="en-US" sz="1100" b="0" i="0" u="none" strike="noStrike" kern="1200" cap="none" spc="0" normalizeH="0" baseline="0" noProof="0" dirty="0">
              <a:ln>
                <a:noFill/>
              </a:ln>
              <a:solidFill>
                <a:prstClr val="black"/>
              </a:solidFill>
              <a:effectLst/>
              <a:uLnTx/>
              <a:uFillTx/>
              <a:latin typeface="Avenir Book" panose="02000503020000020003"/>
            </a:endParaRPr>
          </a:p>
        </p:txBody>
      </p:sp>
      <p:sp>
        <p:nvSpPr>
          <p:cNvPr id="22" name="Rectangle 21"/>
          <p:cNvSpPr/>
          <p:nvPr/>
        </p:nvSpPr>
        <p:spPr>
          <a:xfrm>
            <a:off x="3981332" y="223462"/>
            <a:ext cx="6394078" cy="766057"/>
          </a:xfrm>
          <a:prstGeom prst="rect">
            <a:avLst/>
          </a:prstGeom>
        </p:spPr>
        <p:txBody>
          <a:bodyPr wrap="square" lIns="57607" tIns="28804" rIns="57607" bIns="28804">
            <a:spAutoFit/>
          </a:bodyPr>
          <a:lstStyle/>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4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WHAT MOM WANTS FOR HER KIDS</a:t>
            </a:r>
            <a:endParaRPr kumimoji="0" lang="en-US" sz="1400" b="1"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Safe.  Emotionally healthy.  Prepared for real life.  Life skills and values.  Wants to experience activities with their child.  Technology is both a blessing and a curse.</a:t>
            </a:r>
          </a:p>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endParaRPr kumimoji="0" lang="en-US" sz="10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p:txBody>
      </p:sp>
      <p:sp>
        <p:nvSpPr>
          <p:cNvPr id="21" name="Line 4">
            <a:extLst>
              <a:ext uri="{FF2B5EF4-FFF2-40B4-BE49-F238E27FC236}">
                <a16:creationId xmlns:a16="http://schemas.microsoft.com/office/drawing/2014/main" id="{7385BC61-2D43-3B49-B1EE-C42FFF02E0DD}"/>
              </a:ext>
            </a:extLst>
          </p:cNvPr>
          <p:cNvSpPr>
            <a:spLocks noChangeShapeType="1"/>
          </p:cNvSpPr>
          <p:nvPr/>
        </p:nvSpPr>
        <p:spPr bwMode="auto">
          <a:xfrm rot="10800000" flipH="1" flipV="1">
            <a:off x="3670723" y="3383318"/>
            <a:ext cx="7775534" cy="75326"/>
          </a:xfrm>
          <a:prstGeom prst="line">
            <a:avLst/>
          </a:prstGeom>
          <a:noFill/>
          <a:ln w="38100" cap="rnd">
            <a:solidFill>
              <a:srgbClr val="91919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8BC303A4-04F3-C649-8053-4A24C0DC570E}"/>
              </a:ext>
            </a:extLst>
          </p:cNvPr>
          <p:cNvSpPr txBox="1"/>
          <p:nvPr/>
        </p:nvSpPr>
        <p:spPr>
          <a:xfrm>
            <a:off x="3956633" y="2345856"/>
            <a:ext cx="3403528"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682B8"/>
                </a:solidFill>
                <a:effectLst/>
                <a:uLnTx/>
                <a:uFillTx/>
                <a:latin typeface="Gotham-Bold" charset="0"/>
                <a:ea typeface="ＭＳ Ｐゴシック" charset="0"/>
                <a:cs typeface="Gotham-Bold" charset="0"/>
                <a:sym typeface="Gotham-Bold" charset="0"/>
              </a:rPr>
              <a:t>BRAND AFFINITIES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object 24">
            <a:extLst>
              <a:ext uri="{FF2B5EF4-FFF2-40B4-BE49-F238E27FC236}">
                <a16:creationId xmlns:a16="http://schemas.microsoft.com/office/drawing/2014/main" id="{43F0FAF2-CA83-6A45-A9FE-58478C4B1C89}"/>
              </a:ext>
            </a:extLst>
          </p:cNvPr>
          <p:cNvPicPr/>
          <p:nvPr/>
        </p:nvPicPr>
        <p:blipFill>
          <a:blip r:embed="rId3" cstate="email">
            <a:extLst>
              <a:ext uri="{28A0092B-C50C-407E-A947-70E740481C1C}">
                <a14:useLocalDpi xmlns:a14="http://schemas.microsoft.com/office/drawing/2010/main"/>
              </a:ext>
            </a:extLst>
          </a:blip>
          <a:stretch>
            <a:fillRect/>
          </a:stretch>
        </p:blipFill>
        <p:spPr>
          <a:xfrm>
            <a:off x="4159086" y="2637889"/>
            <a:ext cx="476186" cy="589936"/>
          </a:xfrm>
          <a:prstGeom prst="rect">
            <a:avLst/>
          </a:prstGeom>
        </p:spPr>
      </p:pic>
      <p:pic>
        <p:nvPicPr>
          <p:cNvPr id="25" name="object 25">
            <a:extLst>
              <a:ext uri="{FF2B5EF4-FFF2-40B4-BE49-F238E27FC236}">
                <a16:creationId xmlns:a16="http://schemas.microsoft.com/office/drawing/2014/main" id="{840E12D5-64FD-CD4F-89EA-7B70BACBD02C}"/>
              </a:ext>
            </a:extLst>
          </p:cNvPr>
          <p:cNvPicPr/>
          <p:nvPr/>
        </p:nvPicPr>
        <p:blipFill>
          <a:blip r:embed="rId4" cstate="email">
            <a:extLst>
              <a:ext uri="{28A0092B-C50C-407E-A947-70E740481C1C}">
                <a14:useLocalDpi xmlns:a14="http://schemas.microsoft.com/office/drawing/2010/main"/>
              </a:ext>
            </a:extLst>
          </a:blip>
          <a:stretch>
            <a:fillRect/>
          </a:stretch>
        </p:blipFill>
        <p:spPr>
          <a:xfrm>
            <a:off x="7861351" y="2711798"/>
            <a:ext cx="476874" cy="444052"/>
          </a:xfrm>
          <a:prstGeom prst="rect">
            <a:avLst/>
          </a:prstGeom>
        </p:spPr>
      </p:pic>
      <p:pic>
        <p:nvPicPr>
          <p:cNvPr id="27" name="object 28">
            <a:extLst>
              <a:ext uri="{FF2B5EF4-FFF2-40B4-BE49-F238E27FC236}">
                <a16:creationId xmlns:a16="http://schemas.microsoft.com/office/drawing/2014/main" id="{CB319750-A84D-BE4A-92C0-CF3881E2EE3D}"/>
              </a:ext>
            </a:extLst>
          </p:cNvPr>
          <p:cNvPicPr/>
          <p:nvPr/>
        </p:nvPicPr>
        <p:blipFill>
          <a:blip r:embed="rId5" cstate="email">
            <a:extLst>
              <a:ext uri="{28A0092B-C50C-407E-A947-70E740481C1C}">
                <a14:useLocalDpi xmlns:a14="http://schemas.microsoft.com/office/drawing/2010/main"/>
              </a:ext>
            </a:extLst>
          </a:blip>
          <a:stretch>
            <a:fillRect/>
          </a:stretch>
        </p:blipFill>
        <p:spPr>
          <a:xfrm>
            <a:off x="5573092" y="2740788"/>
            <a:ext cx="1413553" cy="386219"/>
          </a:xfrm>
          <a:prstGeom prst="rect">
            <a:avLst/>
          </a:prstGeom>
        </p:spPr>
      </p:pic>
      <p:pic>
        <p:nvPicPr>
          <p:cNvPr id="28" name="object 29">
            <a:extLst>
              <a:ext uri="{FF2B5EF4-FFF2-40B4-BE49-F238E27FC236}">
                <a16:creationId xmlns:a16="http://schemas.microsoft.com/office/drawing/2014/main" id="{C4629CCC-647E-CE47-8E51-BC30BDD78429}"/>
              </a:ext>
            </a:extLst>
          </p:cNvPr>
          <p:cNvPicPr/>
          <p:nvPr/>
        </p:nvPicPr>
        <p:blipFill>
          <a:blip r:embed="rId6" cstate="email">
            <a:extLst>
              <a:ext uri="{28A0092B-C50C-407E-A947-70E740481C1C}">
                <a14:useLocalDpi xmlns:a14="http://schemas.microsoft.com/office/drawing/2010/main"/>
              </a:ext>
            </a:extLst>
          </a:blip>
          <a:stretch>
            <a:fillRect/>
          </a:stretch>
        </p:blipFill>
        <p:spPr>
          <a:xfrm>
            <a:off x="9249882" y="2834313"/>
            <a:ext cx="1123661" cy="315677"/>
          </a:xfrm>
          <a:prstGeom prst="rect">
            <a:avLst/>
          </a:prstGeom>
        </p:spPr>
      </p:pic>
      <p:pic>
        <p:nvPicPr>
          <p:cNvPr id="33" name="object 10">
            <a:extLst>
              <a:ext uri="{FF2B5EF4-FFF2-40B4-BE49-F238E27FC236}">
                <a16:creationId xmlns:a16="http://schemas.microsoft.com/office/drawing/2014/main" id="{ADB8AB9F-B02A-FA42-981A-6C7FE2DDAAB9}"/>
              </a:ext>
            </a:extLst>
          </p:cNvPr>
          <p:cNvPicPr/>
          <p:nvPr/>
        </p:nvPicPr>
        <p:blipFill>
          <a:blip r:embed="rId7" cstate="email">
            <a:extLst>
              <a:ext uri="{28A0092B-C50C-407E-A947-70E740481C1C}">
                <a14:useLocalDpi xmlns:a14="http://schemas.microsoft.com/office/drawing/2010/main"/>
              </a:ext>
            </a:extLst>
          </a:blip>
          <a:stretch>
            <a:fillRect/>
          </a:stretch>
        </p:blipFill>
        <p:spPr>
          <a:xfrm>
            <a:off x="4937929" y="1842023"/>
            <a:ext cx="528791" cy="528791"/>
          </a:xfrm>
          <a:prstGeom prst="rect">
            <a:avLst/>
          </a:prstGeom>
        </p:spPr>
      </p:pic>
      <p:pic>
        <p:nvPicPr>
          <p:cNvPr id="34" name="object 13">
            <a:extLst>
              <a:ext uri="{FF2B5EF4-FFF2-40B4-BE49-F238E27FC236}">
                <a16:creationId xmlns:a16="http://schemas.microsoft.com/office/drawing/2014/main" id="{BDBE47D4-3E46-534C-B774-4FC7CE774C11}"/>
              </a:ext>
            </a:extLst>
          </p:cNvPr>
          <p:cNvPicPr/>
          <p:nvPr/>
        </p:nvPicPr>
        <p:blipFill>
          <a:blip r:embed="rId8" cstate="email">
            <a:extLst>
              <a:ext uri="{28A0092B-C50C-407E-A947-70E740481C1C}">
                <a14:useLocalDpi xmlns:a14="http://schemas.microsoft.com/office/drawing/2010/main"/>
              </a:ext>
            </a:extLst>
          </a:blip>
          <a:stretch>
            <a:fillRect/>
          </a:stretch>
        </p:blipFill>
        <p:spPr>
          <a:xfrm>
            <a:off x="5801976" y="1878597"/>
            <a:ext cx="443452" cy="443452"/>
          </a:xfrm>
          <a:prstGeom prst="rect">
            <a:avLst/>
          </a:prstGeom>
        </p:spPr>
      </p:pic>
      <p:pic>
        <p:nvPicPr>
          <p:cNvPr id="35" name="object 14">
            <a:extLst>
              <a:ext uri="{FF2B5EF4-FFF2-40B4-BE49-F238E27FC236}">
                <a16:creationId xmlns:a16="http://schemas.microsoft.com/office/drawing/2014/main" id="{009D83CF-87E8-6D48-A9E5-6F7DDAF620CB}"/>
              </a:ext>
            </a:extLst>
          </p:cNvPr>
          <p:cNvPicPr/>
          <p:nvPr/>
        </p:nvPicPr>
        <p:blipFill>
          <a:blip r:embed="rId9" cstate="email">
            <a:extLst>
              <a:ext uri="{28A0092B-C50C-407E-A947-70E740481C1C}">
                <a14:useLocalDpi xmlns:a14="http://schemas.microsoft.com/office/drawing/2010/main"/>
              </a:ext>
            </a:extLst>
          </a:blip>
          <a:stretch>
            <a:fillRect/>
          </a:stretch>
        </p:blipFill>
        <p:spPr>
          <a:xfrm>
            <a:off x="4185888" y="1913646"/>
            <a:ext cx="372592" cy="372592"/>
          </a:xfrm>
          <a:prstGeom prst="rect">
            <a:avLst/>
          </a:prstGeom>
        </p:spPr>
      </p:pic>
      <p:pic>
        <p:nvPicPr>
          <p:cNvPr id="36" name="object 15">
            <a:extLst>
              <a:ext uri="{FF2B5EF4-FFF2-40B4-BE49-F238E27FC236}">
                <a16:creationId xmlns:a16="http://schemas.microsoft.com/office/drawing/2014/main" id="{9695686C-3E20-7D43-AFC9-37C48D4FB857}"/>
              </a:ext>
            </a:extLst>
          </p:cNvPr>
          <p:cNvPicPr/>
          <p:nvPr/>
        </p:nvPicPr>
        <p:blipFill>
          <a:blip r:embed="rId10" cstate="email">
            <a:extLst>
              <a:ext uri="{28A0092B-C50C-407E-A947-70E740481C1C}">
                <a14:useLocalDpi xmlns:a14="http://schemas.microsoft.com/office/drawing/2010/main"/>
              </a:ext>
            </a:extLst>
          </a:blip>
          <a:stretch>
            <a:fillRect/>
          </a:stretch>
        </p:blipFill>
        <p:spPr>
          <a:xfrm>
            <a:off x="6564685" y="1961649"/>
            <a:ext cx="396211" cy="277348"/>
          </a:xfrm>
          <a:prstGeom prst="rect">
            <a:avLst/>
          </a:prstGeom>
        </p:spPr>
      </p:pic>
      <p:pic>
        <p:nvPicPr>
          <p:cNvPr id="37" name="object 23">
            <a:extLst>
              <a:ext uri="{FF2B5EF4-FFF2-40B4-BE49-F238E27FC236}">
                <a16:creationId xmlns:a16="http://schemas.microsoft.com/office/drawing/2014/main" id="{FC8A9E77-1286-6F4B-8410-28D3B180A3D8}"/>
              </a:ext>
            </a:extLst>
          </p:cNvPr>
          <p:cNvPicPr/>
          <p:nvPr/>
        </p:nvPicPr>
        <p:blipFill>
          <a:blip r:embed="rId11" cstate="email">
            <a:extLst>
              <a:ext uri="{28A0092B-C50C-407E-A947-70E740481C1C}">
                <a14:useLocalDpi xmlns:a14="http://schemas.microsoft.com/office/drawing/2010/main"/>
              </a:ext>
            </a:extLst>
          </a:blip>
          <a:stretch>
            <a:fillRect/>
          </a:stretch>
        </p:blipFill>
        <p:spPr>
          <a:xfrm>
            <a:off x="7259581" y="1874788"/>
            <a:ext cx="505341" cy="406117"/>
          </a:xfrm>
          <a:prstGeom prst="rect">
            <a:avLst/>
          </a:prstGeom>
        </p:spPr>
      </p:pic>
      <p:sp>
        <p:nvSpPr>
          <p:cNvPr id="4" name="TextBox 3">
            <a:extLst>
              <a:ext uri="{FF2B5EF4-FFF2-40B4-BE49-F238E27FC236}">
                <a16:creationId xmlns:a16="http://schemas.microsoft.com/office/drawing/2014/main" id="{D6F348E0-3967-E443-B08C-A643F69BFB16}"/>
              </a:ext>
            </a:extLst>
          </p:cNvPr>
          <p:cNvSpPr txBox="1"/>
          <p:nvPr/>
        </p:nvSpPr>
        <p:spPr>
          <a:xfrm>
            <a:off x="287193" y="870176"/>
            <a:ext cx="300336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343434"/>
                </a:solidFill>
                <a:effectLst/>
                <a:uLnTx/>
                <a:uFillTx/>
                <a:latin typeface="Avenir Book" panose="02000503020000020003"/>
                <a:ea typeface="ＭＳ Ｐゴシック" charset="0"/>
              </a:rPr>
              <a:t>“I am a busy mom who worries about her kids being under pressure and not having time to just be a kid.  They are growing up so fast, so I am looking for things we can do together before they no longer want to spend time with me.”</a:t>
            </a:r>
          </a:p>
        </p:txBody>
      </p:sp>
      <p:pic>
        <p:nvPicPr>
          <p:cNvPr id="6" name="Picture 5" descr="A white letter on a black background&#10;&#10;Description automatically generated with low confidence">
            <a:extLst>
              <a:ext uri="{FF2B5EF4-FFF2-40B4-BE49-F238E27FC236}">
                <a16:creationId xmlns:a16="http://schemas.microsoft.com/office/drawing/2014/main" id="{C6C6CFCF-266D-FA45-8EBE-3843A980D5D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998357" y="1883214"/>
            <a:ext cx="339912" cy="417873"/>
          </a:xfrm>
          <a:prstGeom prst="rect">
            <a:avLst/>
          </a:prstGeom>
        </p:spPr>
      </p:pic>
      <p:sp>
        <p:nvSpPr>
          <p:cNvPr id="3078" name="Rectangle 6"/>
          <p:cNvSpPr>
            <a:spLocks/>
          </p:cNvSpPr>
          <p:nvPr/>
        </p:nvSpPr>
        <p:spPr bwMode="auto">
          <a:xfrm>
            <a:off x="296379" y="5563795"/>
            <a:ext cx="3104205"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DEMOGRAPHICS OF TODAYS SCOUT MOM</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38 | Married | $75K+ HHI | 2 Income | 4 </a:t>
            </a:r>
            <a:r>
              <a:rPr kumimoji="0" lang="en-US" sz="1100" b="0" i="0" u="none" strike="noStrike" kern="1200" cap="none" spc="0" normalizeH="0" baseline="0" noProof="0" dirty="0" err="1">
                <a:ln>
                  <a:noFill/>
                </a:ln>
                <a:solidFill>
                  <a:srgbClr val="343434"/>
                </a:solidFill>
                <a:effectLst/>
                <a:uLnTx/>
                <a:uFillTx/>
                <a:latin typeface="Avenir Book" panose="02000503020000020003"/>
                <a:ea typeface="ＭＳ Ｐゴシック" charset="0"/>
                <a:cs typeface="Gotham-Book" charset="0"/>
                <a:sym typeface="Gotham-Book" charset="0"/>
              </a:rPr>
              <a:t>Yr</a:t>
            </a: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 Degree</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Mosaic: Council Market Analysis, Kids and Cabernet</a:t>
            </a:r>
          </a:p>
        </p:txBody>
      </p:sp>
    </p:spTree>
    <p:extLst>
      <p:ext uri="{BB962C8B-B14F-4D97-AF65-F5344CB8AC3E}">
        <p14:creationId xmlns:p14="http://schemas.microsoft.com/office/powerpoint/2010/main" val="331261271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838200" y="365125"/>
            <a:ext cx="10515600" cy="1325563"/>
          </a:xfrm>
        </p:spPr>
        <p:txBody>
          <a:bodyPr>
            <a:normAutofit/>
          </a:bodyPr>
          <a:lstStyle/>
          <a:p>
            <a:r>
              <a:rPr lang="en-US" b="1" dirty="0">
                <a:latin typeface="Avenir Book" panose="02000503020000020003"/>
              </a:rPr>
              <a:t>Plan for Measurement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1064029" y="1513391"/>
            <a:ext cx="9950336" cy="4351338"/>
          </a:xfrm>
        </p:spPr>
        <p:txBody>
          <a:bodyPr>
            <a:normAutofit/>
          </a:bodyPr>
          <a:lstStyle/>
          <a:p>
            <a:pPr marL="0" indent="0">
              <a:buNone/>
            </a:pPr>
            <a:r>
              <a:rPr lang="en-US" sz="1500" dirty="0">
                <a:latin typeface="Avenir Book" panose="02000503020000020003"/>
              </a:rPr>
              <a:t>How do you know something works? You measure it! </a:t>
            </a:r>
          </a:p>
          <a:p>
            <a:pPr marL="0" indent="0">
              <a:buNone/>
            </a:pPr>
            <a:r>
              <a:rPr lang="en-US" sz="1500" dirty="0">
                <a:latin typeface="Avenir Book" panose="02000503020000020003"/>
              </a:rPr>
              <a:t>Measurement is an important part of every campaign.  It helps you learn what parts of your campaign worked, which need to be improved and </a:t>
            </a:r>
            <a:r>
              <a:rPr lang="en-US" sz="1500" b="0" i="0" u="none" strike="noStrike" dirty="0">
                <a:effectLst/>
                <a:latin typeface="Avenir Book" panose="02000503020000020003"/>
              </a:rPr>
              <a:t>when you’ve reached your campaign goals</a:t>
            </a:r>
            <a:r>
              <a:rPr lang="en-US" sz="1500" dirty="0">
                <a:latin typeface="Avenir Book" panose="02000503020000020003"/>
              </a:rPr>
              <a:t>!</a:t>
            </a:r>
            <a:r>
              <a:rPr lang="en-US" sz="1500" b="0" i="0" u="none" strike="noStrike" dirty="0">
                <a:effectLst/>
                <a:latin typeface="Avenir Book" panose="02000503020000020003"/>
              </a:rPr>
              <a:t> </a:t>
            </a:r>
            <a:endParaRPr lang="en-US" sz="1500" dirty="0">
              <a:latin typeface="Avenir Book" panose="02000503020000020003"/>
            </a:endParaRPr>
          </a:p>
          <a:p>
            <a:pPr marL="0" indent="0">
              <a:buNone/>
            </a:pPr>
            <a:r>
              <a:rPr lang="en-US" sz="1500" dirty="0">
                <a:latin typeface="Avenir Book" panose="02000503020000020003"/>
              </a:rPr>
              <a:t>Measuring your campaign’s effectiveness depends on the tactics you’re using. For this campaign, here are some easy things to measure.</a:t>
            </a:r>
          </a:p>
          <a:p>
            <a:r>
              <a:rPr lang="en-US" sz="1500" b="1" dirty="0">
                <a:latin typeface="Avenir Book" panose="02000503020000020003"/>
              </a:rPr>
              <a:t>Social media engagement </a:t>
            </a:r>
            <a:r>
              <a:rPr lang="en-US" sz="1500" dirty="0">
                <a:latin typeface="Avenir Book" panose="02000503020000020003"/>
              </a:rPr>
              <a:t>– Facebook analytics makes it easy to track likes, comments, shares and visits to an event page</a:t>
            </a:r>
          </a:p>
          <a:p>
            <a:r>
              <a:rPr lang="en-US" sz="1500" b="1" dirty="0">
                <a:latin typeface="Avenir Book" panose="02000503020000020003"/>
              </a:rPr>
              <a:t>Fliers, yard signs or posters </a:t>
            </a:r>
            <a:r>
              <a:rPr lang="en-US" sz="1500" dirty="0">
                <a:latin typeface="Avenir Book" panose="02000503020000020003"/>
              </a:rPr>
              <a:t>- Use QR codes to track click-thru rates.</a:t>
            </a:r>
          </a:p>
          <a:p>
            <a:r>
              <a:rPr lang="en-US" sz="1500" dirty="0">
                <a:latin typeface="Avenir Book" panose="02000503020000020003"/>
              </a:rPr>
              <a:t>Emails – Track opens and </a:t>
            </a:r>
            <a:r>
              <a:rPr lang="en-US" sz="1500" b="0" i="0" u="none" strike="noStrike" dirty="0">
                <a:effectLst/>
                <a:latin typeface="Avenir Book" panose="02000503020000020003"/>
              </a:rPr>
              <a:t>click-thru rates</a:t>
            </a:r>
          </a:p>
          <a:p>
            <a:r>
              <a:rPr lang="en-US" sz="1500" dirty="0">
                <a:latin typeface="Avenir Book" panose="02000503020000020003"/>
              </a:rPr>
              <a:t>Attendance at events - H</a:t>
            </a:r>
            <a:r>
              <a:rPr lang="en-US" sz="1500" b="0" i="0" u="none" strike="noStrike" dirty="0">
                <a:effectLst/>
                <a:latin typeface="Avenir Book" panose="02000503020000020003"/>
              </a:rPr>
              <a:t>ow many people stopped by the event</a:t>
            </a:r>
            <a:r>
              <a:rPr lang="en-US" sz="1500" dirty="0">
                <a:latin typeface="Avenir Book" panose="02000503020000020003"/>
              </a:rPr>
              <a:t>?  How many new scouts signed up?</a:t>
            </a:r>
            <a:endParaRPr lang="en-US" sz="1500" b="0" i="0" u="none" strike="noStrike" dirty="0">
              <a:effectLst/>
              <a:latin typeface="Avenir Book" panose="02000503020000020003"/>
            </a:endParaRPr>
          </a:p>
          <a:p>
            <a:pPr marL="0" indent="0">
              <a:buNone/>
            </a:pPr>
            <a:r>
              <a:rPr lang="en-US" sz="1500" dirty="0">
                <a:latin typeface="Avenir Book" panose="02000503020000020003"/>
              </a:rPr>
              <a:t>What else can you measure related to your event?  And how can you improve?  </a:t>
            </a:r>
            <a:r>
              <a:rPr lang="en-US" sz="1500" b="0" i="0" u="none" strike="noStrike" dirty="0">
                <a:effectLst/>
                <a:latin typeface="Avenir Book" panose="02000503020000020003"/>
              </a:rPr>
              <a:t>Talk about measurement upfront with your </a:t>
            </a:r>
            <a:r>
              <a:rPr lang="en-US" sz="1500" dirty="0">
                <a:latin typeface="Avenir Book" panose="02000503020000020003"/>
              </a:rPr>
              <a:t>leaders and parents.</a:t>
            </a:r>
            <a:r>
              <a:rPr lang="en-US" sz="1500" b="0" i="0" u="none" strike="noStrike" dirty="0">
                <a:effectLst/>
                <a:latin typeface="Avenir Book" panose="02000503020000020003"/>
              </a:rPr>
              <a:t> </a:t>
            </a:r>
          </a:p>
          <a:p>
            <a:pPr marL="0" indent="0">
              <a:buNone/>
            </a:pPr>
            <a:endParaRPr lang="en-US" sz="1500" b="0" i="0" u="none" strike="noStrike" dirty="0">
              <a:effectLst/>
              <a:latin typeface="Avenir Book" panose="02000503020000020003"/>
            </a:endParaRPr>
          </a:p>
          <a:p>
            <a:pPr marL="0" indent="0" algn="r">
              <a:buNone/>
            </a:pPr>
            <a:r>
              <a:rPr lang="en-US" sz="1500" b="1" dirty="0">
                <a:latin typeface="Avenir Book" panose="02000503020000020003"/>
              </a:rPr>
              <a:t>Remember: Progress is made where progress is measured!</a:t>
            </a:r>
            <a:endParaRPr lang="en-US" sz="1500" b="1" i="0" u="none" strike="noStrike" dirty="0">
              <a:effectLst/>
              <a:latin typeface="Avenir Book" panose="02000503020000020003"/>
            </a:endParaRPr>
          </a:p>
          <a:p>
            <a:pPr marL="0" indent="0">
              <a:buNone/>
            </a:pPr>
            <a:endParaRPr lang="en-US" sz="1500" dirty="0">
              <a:latin typeface="Avenir Book" panose="02000503020000020003"/>
            </a:endParaRPr>
          </a:p>
        </p:txBody>
      </p:sp>
    </p:spTree>
    <p:extLst>
      <p:ext uri="{BB962C8B-B14F-4D97-AF65-F5344CB8AC3E}">
        <p14:creationId xmlns:p14="http://schemas.microsoft.com/office/powerpoint/2010/main" val="88138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B9269-4BD3-45A6-8FC4-0C3877DC889F}"/>
              </a:ext>
            </a:extLst>
          </p:cNvPr>
          <p:cNvSpPr>
            <a:spLocks noGrp="1"/>
          </p:cNvSpPr>
          <p:nvPr>
            <p:ph type="title"/>
          </p:nvPr>
        </p:nvSpPr>
        <p:spPr>
          <a:xfrm>
            <a:off x="2057805" y="384778"/>
            <a:ext cx="9134707" cy="1325563"/>
          </a:xfrm>
        </p:spPr>
        <p:txBody>
          <a:bodyPr>
            <a:normAutofit/>
          </a:bodyPr>
          <a:lstStyle/>
          <a:p>
            <a:r>
              <a:rPr lang="en-US" sz="4000" b="1" dirty="0">
                <a:latin typeface="Avenir Book" panose="02000503020000020003"/>
              </a:rPr>
              <a:t>QR Codes Make it Easy!	</a:t>
            </a:r>
          </a:p>
        </p:txBody>
      </p:sp>
      <p:sp>
        <p:nvSpPr>
          <p:cNvPr id="3" name="Content Placeholder 2">
            <a:extLst>
              <a:ext uri="{FF2B5EF4-FFF2-40B4-BE49-F238E27FC236}">
                <a16:creationId xmlns:a16="http://schemas.microsoft.com/office/drawing/2014/main" id="{03D390EF-DACF-4328-A7F4-EC41225EBE10}"/>
              </a:ext>
            </a:extLst>
          </p:cNvPr>
          <p:cNvSpPr>
            <a:spLocks noGrp="1"/>
          </p:cNvSpPr>
          <p:nvPr>
            <p:ph idx="1"/>
          </p:nvPr>
        </p:nvSpPr>
        <p:spPr>
          <a:xfrm>
            <a:off x="781529" y="2083715"/>
            <a:ext cx="7003315" cy="4907287"/>
          </a:xfrm>
        </p:spPr>
        <p:txBody>
          <a:bodyPr>
            <a:noAutofit/>
          </a:bodyPr>
          <a:lstStyle/>
          <a:p>
            <a:pPr marL="0" indent="0">
              <a:spcBef>
                <a:spcPts val="1600"/>
              </a:spcBef>
              <a:buNone/>
            </a:pPr>
            <a:r>
              <a:rPr lang="en-US" sz="2000" dirty="0">
                <a:latin typeface="Avenir Book" panose="02000503020000020003" pitchFamily="2" charset="0"/>
              </a:rPr>
              <a:t>QR codes make it easy to pull up web sites from your phone. Just point your camera and click! </a:t>
            </a:r>
          </a:p>
          <a:p>
            <a:pPr marL="0" indent="0">
              <a:spcBef>
                <a:spcPts val="1600"/>
              </a:spcBef>
              <a:buNone/>
            </a:pPr>
            <a:r>
              <a:rPr lang="en-US" sz="2000" dirty="0">
                <a:latin typeface="Avenir Book" panose="02000503020000020003" pitchFamily="2" charset="0"/>
              </a:rPr>
              <a:t>For Scouting , it QR codes are an incredibly valuable way to connect fliers, posters, yard signs and more to your event.</a:t>
            </a:r>
          </a:p>
          <a:p>
            <a:pPr marL="0" indent="0">
              <a:spcBef>
                <a:spcPts val="1600"/>
              </a:spcBef>
              <a:buNone/>
            </a:pPr>
            <a:r>
              <a:rPr lang="en-US" sz="2000" dirty="0">
                <a:latin typeface="Avenir Book" panose="02000503020000020003" pitchFamily="2" charset="0"/>
              </a:rPr>
              <a:t>Remember those busy Mom’s we need to reach?  QR codes are also widely adopted by busy families as a fast and efficient way to find info they’re interested in.</a:t>
            </a:r>
          </a:p>
          <a:p>
            <a:pPr marL="0" indent="0">
              <a:spcBef>
                <a:spcPts val="1600"/>
              </a:spcBef>
              <a:buNone/>
            </a:pPr>
            <a:r>
              <a:rPr lang="en-US" sz="2000" dirty="0">
                <a:latin typeface="Avenir Book" panose="02000503020000020003" pitchFamily="2" charset="0"/>
              </a:rPr>
              <a:t>Here are some helpful links (and QR codes!) to the </a:t>
            </a:r>
            <a:r>
              <a:rPr lang="en-US" sz="2000" dirty="0">
                <a:latin typeface="Avenir Book" panose="02000503020000020003" pitchFamily="2" charset="0"/>
                <a:hlinkClick r:id="rId2"/>
              </a:rPr>
              <a:t>BSA’s QR codes for online registration</a:t>
            </a:r>
            <a:r>
              <a:rPr lang="en-US" sz="2000" dirty="0">
                <a:latin typeface="Avenir Book" panose="02000503020000020003" pitchFamily="2" charset="0"/>
              </a:rPr>
              <a:t>, a Google how-to for creating your own QR codes right from </a:t>
            </a:r>
            <a:r>
              <a:rPr lang="en-US" sz="2000" dirty="0">
                <a:latin typeface="Avenir Book" panose="02000503020000020003" pitchFamily="2" charset="0"/>
                <a:hlinkClick r:id="rId3"/>
              </a:rPr>
              <a:t>Google’s Chrome browser</a:t>
            </a:r>
            <a:r>
              <a:rPr lang="en-US" sz="2000" dirty="0">
                <a:latin typeface="Avenir Book" panose="02000503020000020003" pitchFamily="2" charset="0"/>
              </a:rPr>
              <a:t> and a handy </a:t>
            </a:r>
            <a:r>
              <a:rPr lang="en-US" sz="2000" dirty="0">
                <a:latin typeface="Avenir Book" panose="02000503020000020003" pitchFamily="2" charset="0"/>
                <a:hlinkClick r:id="rId4"/>
              </a:rPr>
              <a:t>QR Code Generator</a:t>
            </a:r>
            <a:r>
              <a:rPr lang="en-US" sz="2000" dirty="0">
                <a:latin typeface="Avenir Book" panose="02000503020000020003" pitchFamily="2" charset="0"/>
              </a:rPr>
              <a:t>.</a:t>
            </a:r>
          </a:p>
        </p:txBody>
      </p:sp>
      <p:sp>
        <p:nvSpPr>
          <p:cNvPr id="4" name="Rectangle 3">
            <a:extLst>
              <a:ext uri="{FF2B5EF4-FFF2-40B4-BE49-F238E27FC236}">
                <a16:creationId xmlns:a16="http://schemas.microsoft.com/office/drawing/2014/main" id="{14EE4FDB-FD6D-4B35-B644-EE4754887D4D}"/>
              </a:ext>
            </a:extLst>
          </p:cNvPr>
          <p:cNvSpPr/>
          <p:nvPr/>
        </p:nvSpPr>
        <p:spPr>
          <a:xfrm>
            <a:off x="8728243" y="3622242"/>
            <a:ext cx="2811903" cy="285098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noFill/>
            </a:endParaRPr>
          </a:p>
        </p:txBody>
      </p:sp>
      <p:sp>
        <p:nvSpPr>
          <p:cNvPr id="5" name="Content Placeholder 2">
            <a:extLst>
              <a:ext uri="{FF2B5EF4-FFF2-40B4-BE49-F238E27FC236}">
                <a16:creationId xmlns:a16="http://schemas.microsoft.com/office/drawing/2014/main" id="{2E11D098-CDE8-4FD0-B889-E2D18E9221A2}"/>
              </a:ext>
            </a:extLst>
          </p:cNvPr>
          <p:cNvSpPr txBox="1">
            <a:spLocks/>
          </p:cNvSpPr>
          <p:nvPr/>
        </p:nvSpPr>
        <p:spPr>
          <a:xfrm>
            <a:off x="9717905" y="5478304"/>
            <a:ext cx="1822241" cy="922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00" dirty="0"/>
          </a:p>
        </p:txBody>
      </p:sp>
      <p:sp>
        <p:nvSpPr>
          <p:cNvPr id="6" name="Content Placeholder 2">
            <a:extLst>
              <a:ext uri="{FF2B5EF4-FFF2-40B4-BE49-F238E27FC236}">
                <a16:creationId xmlns:a16="http://schemas.microsoft.com/office/drawing/2014/main" id="{726F4018-39FA-4EBD-84E3-0665B03D043D}"/>
              </a:ext>
            </a:extLst>
          </p:cNvPr>
          <p:cNvSpPr txBox="1">
            <a:spLocks/>
          </p:cNvSpPr>
          <p:nvPr/>
        </p:nvSpPr>
        <p:spPr>
          <a:xfrm>
            <a:off x="8859365" y="4558385"/>
            <a:ext cx="1580321" cy="19809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latin typeface="Avenir Book" panose="02000503020000020003"/>
              </a:rPr>
              <a:t>Create a QR code for any URL using the </a:t>
            </a:r>
            <a:r>
              <a:rPr lang="en-US" sz="1000" dirty="0">
                <a:latin typeface="Avenir Book" panose="02000503020000020003"/>
                <a:hlinkClick r:id="rId3"/>
              </a:rPr>
              <a:t>QR code Creator</a:t>
            </a:r>
            <a:r>
              <a:rPr lang="en-US" sz="1000" dirty="0">
                <a:latin typeface="Avenir Book" panose="02000503020000020003"/>
              </a:rPr>
              <a:t> in Google’s Chrome browser. </a:t>
            </a:r>
            <a:endParaRPr lang="en-US" sz="1000" b="1" dirty="0">
              <a:latin typeface="Avenir Book" panose="02000503020000020003"/>
            </a:endParaRPr>
          </a:p>
          <a:p>
            <a:pPr marL="0" indent="0">
              <a:buNone/>
            </a:pPr>
            <a:endParaRPr lang="en-US" sz="1000" b="1" dirty="0">
              <a:latin typeface="Avenir Book" panose="02000503020000020003"/>
            </a:endParaRPr>
          </a:p>
          <a:p>
            <a:pPr marL="0" indent="0">
              <a:buNone/>
            </a:pPr>
            <a:r>
              <a:rPr lang="en-US" sz="1000" dirty="0">
                <a:latin typeface="Avenir Book" panose="02000503020000020003" pitchFamily="2" charset="0"/>
                <a:hlinkClick r:id="rId4"/>
              </a:rPr>
              <a:t>QR Code Generator </a:t>
            </a:r>
            <a:r>
              <a:rPr lang="en-US" sz="1000" dirty="0">
                <a:latin typeface="Avenir Book" panose="02000503020000020003" pitchFamily="2" charset="0"/>
              </a:rPr>
              <a:t>is also a good place to create your own QR codes at no cost!</a:t>
            </a:r>
            <a:endParaRPr lang="en-US" sz="1000" b="1" dirty="0">
              <a:latin typeface="Avenir Book" panose="02000503020000020003" pitchFamily="2" charset="0"/>
            </a:endParaRPr>
          </a:p>
        </p:txBody>
      </p:sp>
      <p:cxnSp>
        <p:nvCxnSpPr>
          <p:cNvPr id="7" name="Straight Connector 6">
            <a:extLst>
              <a:ext uri="{FF2B5EF4-FFF2-40B4-BE49-F238E27FC236}">
                <a16:creationId xmlns:a16="http://schemas.microsoft.com/office/drawing/2014/main" id="{9BF312FE-BAC6-4FEC-9A66-FB9C1C4B9628}"/>
              </a:ext>
            </a:extLst>
          </p:cNvPr>
          <p:cNvCxnSpPr>
            <a:cxnSpLocks/>
          </p:cNvCxnSpPr>
          <p:nvPr/>
        </p:nvCxnSpPr>
        <p:spPr>
          <a:xfrm>
            <a:off x="8887695" y="5347159"/>
            <a:ext cx="2543722"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Qr code&#10;&#10;Description automatically generated">
            <a:extLst>
              <a:ext uri="{FF2B5EF4-FFF2-40B4-BE49-F238E27FC236}">
                <a16:creationId xmlns:a16="http://schemas.microsoft.com/office/drawing/2014/main" id="{C6F7B559-0953-48FB-9FE7-23BAEAA4A3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9686" y="4280067"/>
            <a:ext cx="975797" cy="975797"/>
          </a:xfrm>
          <a:prstGeom prst="rect">
            <a:avLst/>
          </a:prstGeom>
        </p:spPr>
      </p:pic>
      <p:grpSp>
        <p:nvGrpSpPr>
          <p:cNvPr id="9" name="Group 8">
            <a:extLst>
              <a:ext uri="{FF2B5EF4-FFF2-40B4-BE49-F238E27FC236}">
                <a16:creationId xmlns:a16="http://schemas.microsoft.com/office/drawing/2014/main" id="{31A78423-EE7C-4229-9A92-1CCFC8256D4F}"/>
              </a:ext>
            </a:extLst>
          </p:cNvPr>
          <p:cNvGrpSpPr/>
          <p:nvPr/>
        </p:nvGrpSpPr>
        <p:grpSpPr>
          <a:xfrm>
            <a:off x="8728243" y="1058176"/>
            <a:ext cx="2811903" cy="3342490"/>
            <a:chOff x="961729" y="2970553"/>
            <a:chExt cx="3255062" cy="5001863"/>
          </a:xfrm>
        </p:grpSpPr>
        <p:sp>
          <p:nvSpPr>
            <p:cNvPr id="10" name="Rectangle 9">
              <a:extLst>
                <a:ext uri="{FF2B5EF4-FFF2-40B4-BE49-F238E27FC236}">
                  <a16:creationId xmlns:a16="http://schemas.microsoft.com/office/drawing/2014/main" id="{98FD68E2-3560-4340-8489-5C72811AAD9E}"/>
                </a:ext>
              </a:extLst>
            </p:cNvPr>
            <p:cNvSpPr/>
            <p:nvPr/>
          </p:nvSpPr>
          <p:spPr>
            <a:xfrm>
              <a:off x="961729" y="2970553"/>
              <a:ext cx="3255062" cy="34307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noFill/>
              </a:endParaRPr>
            </a:p>
          </p:txBody>
        </p:sp>
        <p:pic>
          <p:nvPicPr>
            <p:cNvPr id="12" name="Picture 11" descr="Qr code&#10;&#10;Description automatically generated">
              <a:extLst>
                <a:ext uri="{FF2B5EF4-FFF2-40B4-BE49-F238E27FC236}">
                  <a16:creationId xmlns:a16="http://schemas.microsoft.com/office/drawing/2014/main" id="{88624004-FDCC-41E0-9B80-6AD7A9A098FE}"/>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810724" y="3281561"/>
              <a:ext cx="1214914" cy="1507760"/>
            </a:xfrm>
            <a:prstGeom prst="rect">
              <a:avLst/>
            </a:prstGeom>
          </p:spPr>
        </p:pic>
        <p:sp>
          <p:nvSpPr>
            <p:cNvPr id="11" name="Content Placeholder 2">
              <a:extLst>
                <a:ext uri="{FF2B5EF4-FFF2-40B4-BE49-F238E27FC236}">
                  <a16:creationId xmlns:a16="http://schemas.microsoft.com/office/drawing/2014/main" id="{B40DF501-9F65-4FA7-B6E1-14541E20B88C}"/>
                </a:ext>
              </a:extLst>
            </p:cNvPr>
            <p:cNvSpPr txBox="1">
              <a:spLocks/>
            </p:cNvSpPr>
            <p:nvPr/>
          </p:nvSpPr>
          <p:spPr>
            <a:xfrm>
              <a:off x="1162597" y="4937049"/>
              <a:ext cx="2982332" cy="3035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latin typeface="Avenir Book" panose="02000503020000020003"/>
                </a:rPr>
                <a:t>On </a:t>
              </a:r>
              <a:r>
                <a:rPr lang="en-US" sz="1000" dirty="0">
                  <a:latin typeface="Avenir Book" panose="02000503020000020003"/>
                  <a:hlinkClick r:id="rId2"/>
                </a:rPr>
                <a:t>BSA’s Online Registration </a:t>
              </a:r>
              <a:r>
                <a:rPr lang="en-US" sz="1000" dirty="0">
                  <a:latin typeface="Avenir Book" panose="02000503020000020003"/>
                </a:rPr>
                <a:t>system, you can find a registration URL and QR code specific to your unit. Include this code wherever you want people to be able to register for your unit immediately online. </a:t>
              </a:r>
            </a:p>
          </p:txBody>
        </p:sp>
      </p:grpSp>
      <p:pic>
        <p:nvPicPr>
          <p:cNvPr id="15" name="Picture 14" descr="Qr code&#10;&#10;Description automatically generated">
            <a:extLst>
              <a:ext uri="{FF2B5EF4-FFF2-40B4-BE49-F238E27FC236}">
                <a16:creationId xmlns:a16="http://schemas.microsoft.com/office/drawing/2014/main" id="{5F235AB8-1D1F-406C-A944-FF11C9198D3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4468" y="348503"/>
            <a:ext cx="1409654" cy="1409654"/>
          </a:xfrm>
          <a:prstGeom prst="rect">
            <a:avLst/>
          </a:prstGeom>
        </p:spPr>
      </p:pic>
      <p:sp>
        <p:nvSpPr>
          <p:cNvPr id="16" name="Content Placeholder 2">
            <a:extLst>
              <a:ext uri="{FF2B5EF4-FFF2-40B4-BE49-F238E27FC236}">
                <a16:creationId xmlns:a16="http://schemas.microsoft.com/office/drawing/2014/main" id="{9E52621D-D60E-2989-451F-993C901D2A7F}"/>
              </a:ext>
            </a:extLst>
          </p:cNvPr>
          <p:cNvSpPr txBox="1">
            <a:spLocks/>
          </p:cNvSpPr>
          <p:nvPr/>
        </p:nvSpPr>
        <p:spPr>
          <a:xfrm>
            <a:off x="8878559" y="3817932"/>
            <a:ext cx="2612845" cy="2965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Create QR Codes for Everything Else!</a:t>
            </a:r>
            <a:br>
              <a:rPr lang="en-US" sz="1100" b="1" dirty="0">
                <a:latin typeface="Avenir Book" panose="02000503020000020003"/>
              </a:rPr>
            </a:br>
            <a:endParaRPr lang="en-US" sz="1000" dirty="0">
              <a:latin typeface="Avenir Book" panose="02000503020000020003"/>
            </a:endParaRPr>
          </a:p>
        </p:txBody>
      </p:sp>
      <p:pic>
        <p:nvPicPr>
          <p:cNvPr id="19" name="Picture 18" descr="Qr code&#10;&#10;Description automatically generated">
            <a:extLst>
              <a:ext uri="{FF2B5EF4-FFF2-40B4-BE49-F238E27FC236}">
                <a16:creationId xmlns:a16="http://schemas.microsoft.com/office/drawing/2014/main" id="{9D6DB711-2936-0931-647F-D349DC706C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83598" y="5378582"/>
            <a:ext cx="1072338" cy="1072338"/>
          </a:xfrm>
          <a:prstGeom prst="rect">
            <a:avLst/>
          </a:prstGeom>
        </p:spPr>
      </p:pic>
      <p:sp>
        <p:nvSpPr>
          <p:cNvPr id="20" name="Content Placeholder 2">
            <a:extLst>
              <a:ext uri="{FF2B5EF4-FFF2-40B4-BE49-F238E27FC236}">
                <a16:creationId xmlns:a16="http://schemas.microsoft.com/office/drawing/2014/main" id="{F54D7CD6-3D06-E04F-4261-919CAC99F2D3}"/>
              </a:ext>
            </a:extLst>
          </p:cNvPr>
          <p:cNvSpPr txBox="1">
            <a:spLocks/>
          </p:cNvSpPr>
          <p:nvPr/>
        </p:nvSpPr>
        <p:spPr>
          <a:xfrm>
            <a:off x="8901764" y="1346818"/>
            <a:ext cx="1742355" cy="2965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QR Codes for Online Registration</a:t>
            </a:r>
            <a:endParaRPr lang="en-US" sz="1000" b="1" dirty="0">
              <a:latin typeface="Avenir Book" panose="02000503020000020003"/>
            </a:endParaRPr>
          </a:p>
        </p:txBody>
      </p:sp>
      <p:pic>
        <p:nvPicPr>
          <p:cNvPr id="26" name="Picture 25">
            <a:extLst>
              <a:ext uri="{FF2B5EF4-FFF2-40B4-BE49-F238E27FC236}">
                <a16:creationId xmlns:a16="http://schemas.microsoft.com/office/drawing/2014/main" id="{83ED62B9-030A-5B12-2B80-A5235440E1E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671292" y="311552"/>
            <a:ext cx="1703725" cy="679678"/>
          </a:xfrm>
          <a:prstGeom prst="rect">
            <a:avLst/>
          </a:prstGeom>
        </p:spPr>
      </p:pic>
    </p:spTree>
    <p:extLst>
      <p:ext uri="{BB962C8B-B14F-4D97-AF65-F5344CB8AC3E}">
        <p14:creationId xmlns:p14="http://schemas.microsoft.com/office/powerpoint/2010/main" val="3818156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idx="4294967295"/>
          </p:nvPr>
        </p:nvSpPr>
        <p:spPr>
          <a:xfrm>
            <a:off x="589560" y="856180"/>
            <a:ext cx="5279408" cy="1128068"/>
          </a:xfrm>
        </p:spPr>
        <p:txBody>
          <a:bodyPr vert="horz" lIns="91440" tIns="45720" rIns="91440" bIns="45720" rtlCol="0" anchor="ctr">
            <a:normAutofit/>
          </a:bodyPr>
          <a:lstStyle/>
          <a:p>
            <a:r>
              <a:rPr lang="en-US" sz="4000" b="1" kern="1200" dirty="0">
                <a:solidFill>
                  <a:schemeClr val="tx1"/>
                </a:solidFill>
                <a:latin typeface="+mj-lt"/>
                <a:ea typeface="+mj-ea"/>
                <a:cs typeface="+mj-cs"/>
              </a:rPr>
              <a:t>Update BeAScout.org</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4294967295"/>
          </p:nvPr>
        </p:nvSpPr>
        <p:spPr>
          <a:xfrm>
            <a:off x="590901" y="2342919"/>
            <a:ext cx="5499963" cy="2599880"/>
          </a:xfrm>
        </p:spPr>
        <p:txBody>
          <a:bodyPr vert="horz" lIns="91440" tIns="45720" rIns="91440" bIns="45720" rtlCol="0" anchor="t">
            <a:noAutofit/>
          </a:bodyPr>
          <a:lstStyle/>
          <a:p>
            <a:pPr marL="0" indent="0" fontAlgn="base">
              <a:spcBef>
                <a:spcPts val="600"/>
              </a:spcBef>
              <a:spcAft>
                <a:spcPts val="600"/>
              </a:spcAft>
              <a:buNone/>
            </a:pPr>
            <a:r>
              <a:rPr lang="en-US" sz="2400" dirty="0">
                <a:latin typeface="Avenir Book" panose="02000503020000020003" pitchFamily="2" charset="0"/>
              </a:rPr>
              <a:t>Sending families to </a:t>
            </a:r>
            <a:r>
              <a:rPr lang="en-US" sz="2400" dirty="0">
                <a:latin typeface="Avenir Book" panose="02000503020000020003" pitchFamily="2" charset="0"/>
                <a:hlinkClick r:id="rId2"/>
              </a:rPr>
              <a:t>BeAScout.org</a:t>
            </a:r>
            <a:r>
              <a:rPr lang="en-US" sz="2400" dirty="0">
                <a:latin typeface="Avenir Book" panose="02000503020000020003" pitchFamily="2" charset="0"/>
              </a:rPr>
              <a:t> is the surest way to capture and track those interested in joining.   </a:t>
            </a:r>
          </a:p>
          <a:p>
            <a:pPr marL="0" indent="0" fontAlgn="base">
              <a:spcBef>
                <a:spcPts val="1200"/>
              </a:spcBef>
              <a:buNone/>
            </a:pPr>
            <a:r>
              <a:rPr lang="en-US" sz="2400" dirty="0">
                <a:latin typeface="Avenir Book" panose="02000503020000020003" pitchFamily="2" charset="0"/>
              </a:rPr>
              <a:t>Before you begin your campaign, it’s important to make sure the information on your </a:t>
            </a:r>
            <a:r>
              <a:rPr lang="en-US" sz="2400" dirty="0">
                <a:latin typeface="Avenir Book" panose="02000503020000020003" pitchFamily="2" charset="0"/>
                <a:hlinkClick r:id="rId2"/>
              </a:rPr>
              <a:t>BeAScout.org</a:t>
            </a:r>
            <a:r>
              <a:rPr lang="en-US" sz="2400" dirty="0">
                <a:latin typeface="Avenir Book" panose="02000503020000020003" pitchFamily="2" charset="0"/>
              </a:rPr>
              <a:t> pin is up to date! </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5907A3D8-9364-ADD2-16D3-CA240405A27A}"/>
              </a:ext>
            </a:extLst>
          </p:cNvPr>
          <p:cNvSpPr txBox="1">
            <a:spLocks/>
          </p:cNvSpPr>
          <p:nvPr/>
        </p:nvSpPr>
        <p:spPr>
          <a:xfrm>
            <a:off x="2184608" y="5147817"/>
            <a:ext cx="4054724" cy="14056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600"/>
              </a:spcBef>
              <a:spcAft>
                <a:spcPts val="600"/>
              </a:spcAft>
              <a:buNone/>
            </a:pPr>
            <a:r>
              <a:rPr lang="en-US" sz="2200" dirty="0">
                <a:latin typeface="Avenir Book" panose="02000503020000020003" pitchFamily="2" charset="0"/>
              </a:rPr>
              <a:t>Find out how to update your pin here </a:t>
            </a:r>
            <a:r>
              <a:rPr lang="en-US" sz="2200" dirty="0">
                <a:latin typeface="Avenir Book" panose="02000503020000020003" pitchFamily="2" charset="0"/>
                <a:hlinkClick r:id="rId3"/>
              </a:rPr>
              <a:t>BeAScout.org.</a:t>
            </a:r>
            <a:br>
              <a:rPr lang="en-US" sz="2200" b="1" i="1" dirty="0">
                <a:latin typeface="Avenir Book" panose="02000503020000020003" pitchFamily="2" charset="0"/>
              </a:rPr>
            </a:br>
            <a:endParaRPr lang="en-US" sz="2200" dirty="0">
              <a:latin typeface="Avenir Book" panose="02000503020000020003" pitchFamily="2" charset="0"/>
            </a:endParaRPr>
          </a:p>
          <a:p>
            <a:pPr marL="0"/>
            <a:endParaRPr lang="en-US" sz="2000" dirty="0"/>
          </a:p>
        </p:txBody>
      </p:sp>
      <p:pic>
        <p:nvPicPr>
          <p:cNvPr id="5" name="Picture 4" descr="Qr code&#10;&#10;Description automatically generated">
            <a:extLst>
              <a:ext uri="{FF2B5EF4-FFF2-40B4-BE49-F238E27FC236}">
                <a16:creationId xmlns:a16="http://schemas.microsoft.com/office/drawing/2014/main" id="{6DE63780-2622-9CE7-66BC-B2289B7991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552" y="5027521"/>
            <a:ext cx="1494330" cy="1494330"/>
          </a:xfrm>
          <a:prstGeom prst="rect">
            <a:avLst/>
          </a:prstGeom>
        </p:spPr>
      </p:pic>
      <p:pic>
        <p:nvPicPr>
          <p:cNvPr id="7" name="Picture 6" descr="A group of boys standing on a hill looking at a map&#10;&#10;Description automatically generated">
            <a:extLst>
              <a:ext uri="{FF2B5EF4-FFF2-40B4-BE49-F238E27FC236}">
                <a16:creationId xmlns:a16="http://schemas.microsoft.com/office/drawing/2014/main" id="{42C2A38B-ECA4-943C-5CD6-87164F20A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1164" y="548278"/>
            <a:ext cx="5355771" cy="2522646"/>
          </a:xfrm>
          <a:prstGeom prst="rect">
            <a:avLst/>
          </a:prstGeom>
          <a:ln>
            <a:solidFill>
              <a:schemeClr val="bg1">
                <a:lumMod val="50000"/>
              </a:schemeClr>
            </a:solidFill>
          </a:ln>
        </p:spPr>
      </p:pic>
      <p:pic>
        <p:nvPicPr>
          <p:cNvPr id="8" name="Picture 7" descr="A screenshot of a computer&#10;&#10;Description automatically generated">
            <a:extLst>
              <a:ext uri="{FF2B5EF4-FFF2-40B4-BE49-F238E27FC236}">
                <a16:creationId xmlns:a16="http://schemas.microsoft.com/office/drawing/2014/main" id="{C30784D3-B88B-CE99-3414-D0BC44607B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2892" y="3653739"/>
            <a:ext cx="5391800" cy="2655983"/>
          </a:xfrm>
          <a:prstGeom prst="rect">
            <a:avLst/>
          </a:prstGeom>
          <a:ln>
            <a:solidFill>
              <a:schemeClr val="accent1"/>
            </a:solidFill>
          </a:ln>
        </p:spPr>
      </p:pic>
    </p:spTree>
    <p:extLst>
      <p:ext uri="{BB962C8B-B14F-4D97-AF65-F5344CB8AC3E}">
        <p14:creationId xmlns:p14="http://schemas.microsoft.com/office/powerpoint/2010/main" val="3739084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idx="4294967295"/>
          </p:nvPr>
        </p:nvSpPr>
        <p:spPr>
          <a:xfrm>
            <a:off x="589560" y="856180"/>
            <a:ext cx="5279408" cy="1128068"/>
          </a:xfrm>
        </p:spPr>
        <p:txBody>
          <a:bodyPr vert="horz" lIns="91440" tIns="45720" rIns="91440" bIns="45720" rtlCol="0" anchor="ctr">
            <a:normAutofit fontScale="90000"/>
          </a:bodyPr>
          <a:lstStyle/>
          <a:p>
            <a:r>
              <a:rPr lang="en-US" sz="4000" b="1" kern="1200" dirty="0">
                <a:solidFill>
                  <a:schemeClr val="tx1"/>
                </a:solidFill>
                <a:latin typeface="+mj-lt"/>
                <a:ea typeface="+mj-ea"/>
                <a:cs typeface="+mj-cs"/>
              </a:rPr>
              <a:t>Set Up Your Facebook Page</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4294967295"/>
          </p:nvPr>
        </p:nvSpPr>
        <p:spPr>
          <a:xfrm>
            <a:off x="590718" y="2330506"/>
            <a:ext cx="5505281" cy="2070427"/>
          </a:xfrm>
        </p:spPr>
        <p:txBody>
          <a:bodyPr vert="horz" lIns="91440" tIns="45720" rIns="91440" bIns="45720" rtlCol="0" anchor="t">
            <a:normAutofit/>
          </a:bodyPr>
          <a:lstStyle/>
          <a:p>
            <a:pPr marL="0" indent="0" fontAlgn="base">
              <a:spcBef>
                <a:spcPts val="600"/>
              </a:spcBef>
              <a:spcAft>
                <a:spcPts val="600"/>
              </a:spcAft>
              <a:buNone/>
            </a:pPr>
            <a:r>
              <a:rPr lang="en-US" dirty="0">
                <a:solidFill>
                  <a:srgbClr val="000000"/>
                </a:solidFill>
                <a:latin typeface="Avenir Book" panose="02000503020000020003"/>
              </a:rPr>
              <a:t>Make sure you have a </a:t>
            </a:r>
            <a:r>
              <a:rPr lang="en-US" dirty="0">
                <a:solidFill>
                  <a:srgbClr val="000000"/>
                </a:solidFill>
                <a:latin typeface="Avenir Book" panose="02000503020000020003"/>
                <a:hlinkClick r:id="rId2"/>
              </a:rPr>
              <a:t>Facebook page for your unit</a:t>
            </a:r>
            <a:r>
              <a:rPr lang="en-US" sz="2400" dirty="0">
                <a:solidFill>
                  <a:srgbClr val="000000"/>
                </a:solidFill>
                <a:latin typeface="Avenir Book" panose="02000503020000020003"/>
              </a:rPr>
              <a:t>. Post photos and video so people can see the fun Scouts have in your unit.</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5907A3D8-9364-ADD2-16D3-CA240405A27A}"/>
              </a:ext>
            </a:extLst>
          </p:cNvPr>
          <p:cNvSpPr txBox="1">
            <a:spLocks/>
          </p:cNvSpPr>
          <p:nvPr/>
        </p:nvSpPr>
        <p:spPr>
          <a:xfrm>
            <a:off x="2181137" y="4208618"/>
            <a:ext cx="3775501" cy="8231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600"/>
              </a:spcBef>
              <a:spcAft>
                <a:spcPts val="600"/>
              </a:spcAft>
              <a:buNone/>
            </a:pPr>
            <a:r>
              <a:rPr lang="en-US" sz="2000" b="1" dirty="0">
                <a:latin typeface="Avenir Book" panose="02000503020000020003"/>
              </a:rPr>
              <a:t>Learn how to set up your own Facebook page.</a:t>
            </a:r>
            <a:endParaRPr lang="en-US" sz="1200" dirty="0">
              <a:solidFill>
                <a:srgbClr val="000000"/>
              </a:solidFill>
              <a:latin typeface="Avenir Book" panose="02000503020000020003"/>
            </a:endParaRPr>
          </a:p>
        </p:txBody>
      </p:sp>
      <p:pic>
        <p:nvPicPr>
          <p:cNvPr id="17" name="Picture 16" descr="Qr code&#10;&#10;Description automatically generated">
            <a:extLst>
              <a:ext uri="{FF2B5EF4-FFF2-40B4-BE49-F238E27FC236}">
                <a16:creationId xmlns:a16="http://schemas.microsoft.com/office/drawing/2014/main" id="{5A3255BC-F9BC-B428-BC79-A1C93D441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695" y="4125877"/>
            <a:ext cx="1545836" cy="1545836"/>
          </a:xfrm>
          <a:prstGeom prst="rect">
            <a:avLst/>
          </a:prstGeom>
        </p:spPr>
      </p:pic>
      <p:pic>
        <p:nvPicPr>
          <p:cNvPr id="21" name="Picture 20" descr="Graphical user interface, application&#10;&#10;Description automatically generated">
            <a:extLst>
              <a:ext uri="{FF2B5EF4-FFF2-40B4-BE49-F238E27FC236}">
                <a16:creationId xmlns:a16="http://schemas.microsoft.com/office/drawing/2014/main" id="{8FCEDBB5-244C-44A3-2065-32B030C54F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47381" y="562540"/>
            <a:ext cx="4051569" cy="5639702"/>
          </a:xfrm>
          <a:prstGeom prst="rect">
            <a:avLst/>
          </a:prstGeom>
        </p:spPr>
      </p:pic>
      <p:pic>
        <p:nvPicPr>
          <p:cNvPr id="5" name="Picture 4" descr="Qr code&#10;&#10;Description automatically generated">
            <a:extLst>
              <a:ext uri="{FF2B5EF4-FFF2-40B4-BE49-F238E27FC236}">
                <a16:creationId xmlns:a16="http://schemas.microsoft.com/office/drawing/2014/main" id="{F2D57AE8-16A7-2CB9-CFC2-16CDFDC69F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51644" y="4926696"/>
            <a:ext cx="1545837" cy="1545837"/>
          </a:xfrm>
          <a:prstGeom prst="rect">
            <a:avLst/>
          </a:prstGeom>
        </p:spPr>
      </p:pic>
      <p:sp>
        <p:nvSpPr>
          <p:cNvPr id="8" name="Right Arrow 7">
            <a:extLst>
              <a:ext uri="{FF2B5EF4-FFF2-40B4-BE49-F238E27FC236}">
                <a16:creationId xmlns:a16="http://schemas.microsoft.com/office/drawing/2014/main" id="{AA46B1CD-F6FF-C13C-03A2-C6C7011C9D6F}"/>
              </a:ext>
            </a:extLst>
          </p:cNvPr>
          <p:cNvSpPr/>
          <p:nvPr/>
        </p:nvSpPr>
        <p:spPr>
          <a:xfrm>
            <a:off x="3042460" y="6035757"/>
            <a:ext cx="1167063" cy="3178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D4B11A9D-06BF-CB7B-5536-11984035070F}"/>
              </a:ext>
            </a:extLst>
          </p:cNvPr>
          <p:cNvSpPr txBox="1">
            <a:spLocks/>
          </p:cNvSpPr>
          <p:nvPr/>
        </p:nvSpPr>
        <p:spPr>
          <a:xfrm>
            <a:off x="540614" y="5722832"/>
            <a:ext cx="3059153" cy="823113"/>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600"/>
              </a:spcBef>
              <a:spcAft>
                <a:spcPts val="600"/>
              </a:spcAft>
              <a:buNone/>
            </a:pPr>
            <a:r>
              <a:rPr lang="en-US" sz="2000" b="1" dirty="0">
                <a:latin typeface="Avenir Book" panose="02000503020000020003"/>
              </a:rPr>
              <a:t>Or use Facebook’s handy page creator tool.</a:t>
            </a:r>
          </a:p>
        </p:txBody>
      </p:sp>
      <p:sp>
        <p:nvSpPr>
          <p:cNvPr id="25" name="Right Arrow 24">
            <a:extLst>
              <a:ext uri="{FF2B5EF4-FFF2-40B4-BE49-F238E27FC236}">
                <a16:creationId xmlns:a16="http://schemas.microsoft.com/office/drawing/2014/main" id="{44002212-1142-90C5-1A64-BB67AD5E1144}"/>
              </a:ext>
            </a:extLst>
          </p:cNvPr>
          <p:cNvSpPr/>
          <p:nvPr/>
        </p:nvSpPr>
        <p:spPr>
          <a:xfrm rot="10800000">
            <a:off x="2263035" y="4926270"/>
            <a:ext cx="1167063" cy="298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70125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155078"/>
      </a:accent1>
      <a:accent2>
        <a:srgbClr val="0F3955"/>
      </a:accent2>
      <a:accent3>
        <a:srgbClr val="FF0000"/>
      </a:accent3>
      <a:accent4>
        <a:srgbClr val="81BFE9"/>
      </a:accent4>
      <a:accent5>
        <a:srgbClr val="0A283C"/>
      </a:accent5>
      <a:accent6>
        <a:srgbClr val="666666"/>
      </a:accent6>
      <a:hlink>
        <a:srgbClr val="0F3C5A"/>
      </a:hlink>
      <a:folHlink>
        <a:srgbClr val="731F1C"/>
      </a:folHlink>
    </a:clrScheme>
    <a:fontScheme name="Contoso v2">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88997677_Rose suite presentation_AAS_v4" id="{97C8BA14-D802-4795-89C7-EAA620DD846B}" vid="{D162D178-FB75-4B8B-B67A-CA51C6DCA18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30033</TotalTime>
  <Words>3131</Words>
  <Application>Microsoft Macintosh PowerPoint</Application>
  <PresentationFormat>Widescreen</PresentationFormat>
  <Paragraphs>211</Paragraphs>
  <Slides>21</Slides>
  <Notes>11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Arial</vt:lpstr>
      <vt:lpstr>Avenir Book</vt:lpstr>
      <vt:lpstr>Calibri</vt:lpstr>
      <vt:lpstr>Calibri Light</vt:lpstr>
      <vt:lpstr>Corbel</vt:lpstr>
      <vt:lpstr>Gotham-Bold</vt:lpstr>
      <vt:lpstr>Gotham-BoldItalic</vt:lpstr>
      <vt:lpstr>Gotham-Book</vt:lpstr>
      <vt:lpstr>Lucida Grande</vt:lpstr>
      <vt:lpstr>Wingdings</vt:lpstr>
      <vt:lpstr>1_Office Theme</vt:lpstr>
      <vt:lpstr>2_Office Theme</vt:lpstr>
      <vt:lpstr>Office Theme</vt:lpstr>
      <vt:lpstr>7_Office Theme</vt:lpstr>
      <vt:lpstr>Campaign Kit For Recruitment Marketing </vt:lpstr>
      <vt:lpstr>Table of Contents</vt:lpstr>
      <vt:lpstr>Welcome to Your Campaign Kit for Recruiting!</vt:lpstr>
      <vt:lpstr>Know Your Audience: Mom</vt:lpstr>
      <vt:lpstr>PowerPoint Presentation</vt:lpstr>
      <vt:lpstr>Plan for Measurement</vt:lpstr>
      <vt:lpstr>QR Codes Make it Easy! </vt:lpstr>
      <vt:lpstr>Update BeAScout.org</vt:lpstr>
      <vt:lpstr>Set Up Your Facebook Page</vt:lpstr>
      <vt:lpstr>Build Your Campaign</vt:lpstr>
      <vt:lpstr>Step 1: Create a Facebook Calendar Event</vt:lpstr>
      <vt:lpstr>Increase the Impact of Your Facebook Calendar Event</vt:lpstr>
      <vt:lpstr>Sample Copy for Your Facebook Calendar Event  (Customize these for your pack!)</vt:lpstr>
      <vt:lpstr>Step 2: Boost the Calendar Event</vt:lpstr>
      <vt:lpstr>Choosing the Best Geotargeted Audience</vt:lpstr>
      <vt:lpstr>Step 3: Launch Your Own Social Media Campaign</vt:lpstr>
      <vt:lpstr>Step 4: Go Hyperlocal with Fliers, Yard Signs and Posters </vt:lpstr>
      <vt:lpstr>Step 5: Mobilize Your Scouting Families</vt:lpstr>
      <vt:lpstr>Timelines and Schedules</vt:lpstr>
      <vt:lpstr>PowerPoint Presentation</vt:lpstr>
      <vt:lpstr>Good luck!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DIY Recruitment Marketing</dc:title>
  <dc:creator>Michael Ramsey</dc:creator>
  <cp:lastModifiedBy>Amy Leslie</cp:lastModifiedBy>
  <cp:revision>44</cp:revision>
  <dcterms:created xsi:type="dcterms:W3CDTF">2022-03-15T20:23:49Z</dcterms:created>
  <dcterms:modified xsi:type="dcterms:W3CDTF">2023-08-15T18:33:23Z</dcterms:modified>
</cp:coreProperties>
</file>